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98" r:id="rId4"/>
    <p:sldId id="319" r:id="rId5"/>
    <p:sldId id="262" r:id="rId6"/>
    <p:sldId id="263" r:id="rId7"/>
    <p:sldId id="264" r:id="rId8"/>
    <p:sldId id="265" r:id="rId9"/>
    <p:sldId id="266" r:id="rId10"/>
    <p:sldId id="267" r:id="rId11"/>
    <p:sldId id="268" r:id="rId12"/>
    <p:sldId id="299" r:id="rId13"/>
    <p:sldId id="320" r:id="rId14"/>
    <p:sldId id="300" r:id="rId15"/>
    <p:sldId id="270" r:id="rId16"/>
    <p:sldId id="306" r:id="rId17"/>
    <p:sldId id="272" r:id="rId18"/>
    <p:sldId id="273" r:id="rId19"/>
    <p:sldId id="303" r:id="rId20"/>
    <p:sldId id="304" r:id="rId21"/>
    <p:sldId id="305" r:id="rId22"/>
    <p:sldId id="321" r:id="rId23"/>
    <p:sldId id="322" r:id="rId24"/>
    <p:sldId id="323" r:id="rId25"/>
    <p:sldId id="324" r:id="rId26"/>
    <p:sldId id="325" r:id="rId27"/>
    <p:sldId id="326" r:id="rId28"/>
    <p:sldId id="327" r:id="rId29"/>
    <p:sldId id="328" r:id="rId30"/>
    <p:sldId id="329" r:id="rId31"/>
    <p:sldId id="344" r:id="rId32"/>
    <p:sldId id="331" r:id="rId33"/>
    <p:sldId id="345" r:id="rId34"/>
    <p:sldId id="333" r:id="rId35"/>
    <p:sldId id="334" r:id="rId36"/>
    <p:sldId id="335" r:id="rId37"/>
    <p:sldId id="336" r:id="rId38"/>
    <p:sldId id="337" r:id="rId39"/>
    <p:sldId id="338" r:id="rId40"/>
    <p:sldId id="339" r:id="rId41"/>
    <p:sldId id="340" r:id="rId42"/>
    <p:sldId id="341" r:id="rId43"/>
    <p:sldId id="346" r:id="rId44"/>
    <p:sldId id="347" r:id="rId45"/>
    <p:sldId id="348" r:id="rId46"/>
  </p:sldIdLst>
  <p:sldSz cx="12192000" cy="7561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20E"/>
    <a:srgbClr val="C2EBFE"/>
    <a:srgbClr val="FFFFFF"/>
    <a:srgbClr val="F6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6B8A8-9293-4BBB-BEEF-7E9C05F9462E}" v="26" dt="2023-01-30T22:41:03.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0" d="100"/>
          <a:sy n="100" d="100"/>
        </p:scale>
        <p:origin x="276" y="84"/>
      </p:cViewPr>
      <p:guideLst>
        <p:guide orient="horz" pos="238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ish, Sally (SEN)" userId="c90e4922-7db5-4a2f-9292-87109c165e93" providerId="ADAL" clId="{94A6B8A8-9293-4BBB-BEEF-7E9C05F9462E}"/>
    <pc:docChg chg="custSel modSld">
      <pc:chgData name="Cornish, Sally (SEN)" userId="c90e4922-7db5-4a2f-9292-87109c165e93" providerId="ADAL" clId="{94A6B8A8-9293-4BBB-BEEF-7E9C05F9462E}" dt="2023-01-30T22:41:09.350" v="53" actId="962"/>
      <pc:docMkLst>
        <pc:docMk/>
      </pc:docMkLst>
      <pc:sldChg chg="modSp mod">
        <pc:chgData name="Cornish, Sally (SEN)" userId="c90e4922-7db5-4a2f-9292-87109c165e93" providerId="ADAL" clId="{94A6B8A8-9293-4BBB-BEEF-7E9C05F9462E}" dt="2023-01-30T03:47:41.257" v="1" actId="6549"/>
        <pc:sldMkLst>
          <pc:docMk/>
          <pc:sldMk cId="2887437678" sldId="267"/>
        </pc:sldMkLst>
        <pc:spChg chg="mod">
          <ac:chgData name="Cornish, Sally (SEN)" userId="c90e4922-7db5-4a2f-9292-87109c165e93" providerId="ADAL" clId="{94A6B8A8-9293-4BBB-BEEF-7E9C05F9462E}" dt="2023-01-30T03:47:41.257" v="1" actId="6549"/>
          <ac:spMkLst>
            <pc:docMk/>
            <pc:sldMk cId="2887437678" sldId="267"/>
            <ac:spMk id="8" creationId="{00000000-0000-0000-0000-000000000000}"/>
          </ac:spMkLst>
        </pc:spChg>
      </pc:sldChg>
      <pc:sldChg chg="addSp delSp modSp mod">
        <pc:chgData name="Cornish, Sally (SEN)" userId="c90e4922-7db5-4a2f-9292-87109c165e93" providerId="ADAL" clId="{94A6B8A8-9293-4BBB-BEEF-7E9C05F9462E}" dt="2023-01-30T22:41:09.350" v="53" actId="962"/>
        <pc:sldMkLst>
          <pc:docMk/>
          <pc:sldMk cId="1030781798" sldId="328"/>
        </pc:sldMkLst>
        <pc:picChg chg="add del mod">
          <ac:chgData name="Cornish, Sally (SEN)" userId="c90e4922-7db5-4a2f-9292-87109c165e93" providerId="ADAL" clId="{94A6B8A8-9293-4BBB-BEEF-7E9C05F9462E}" dt="2023-01-30T22:37:40.742" v="49" actId="478"/>
          <ac:picMkLst>
            <pc:docMk/>
            <pc:sldMk cId="1030781798" sldId="328"/>
            <ac:picMk id="5" creationId="{73288BB3-06E6-9783-F369-75C8F2EBEBB9}"/>
          </ac:picMkLst>
        </pc:picChg>
        <pc:picChg chg="add mod">
          <ac:chgData name="Cornish, Sally (SEN)" userId="c90e4922-7db5-4a2f-9292-87109c165e93" providerId="ADAL" clId="{94A6B8A8-9293-4BBB-BEEF-7E9C05F9462E}" dt="2023-01-30T22:41:09.350" v="53" actId="962"/>
          <ac:picMkLst>
            <pc:docMk/>
            <pc:sldMk cId="1030781798" sldId="328"/>
            <ac:picMk id="7" creationId="{3A8570D2-7EFA-AE7F-C73D-20DDEE02FEDB}"/>
          </ac:picMkLst>
        </pc:picChg>
        <pc:picChg chg="del">
          <ac:chgData name="Cornish, Sally (SEN)" userId="c90e4922-7db5-4a2f-9292-87109c165e93" providerId="ADAL" clId="{94A6B8A8-9293-4BBB-BEEF-7E9C05F9462E}" dt="2023-01-30T22:36:28.487" v="20" actId="478"/>
          <ac:picMkLst>
            <pc:docMk/>
            <pc:sldMk cId="1030781798" sldId="328"/>
            <ac:picMk id="23" creationId="{70DE92EA-F396-B2EF-9A86-16E4B6666960}"/>
          </ac:picMkLst>
        </pc:picChg>
      </pc:sldChg>
      <pc:sldChg chg="modSp mod">
        <pc:chgData name="Cornish, Sally (SEN)" userId="c90e4922-7db5-4a2f-9292-87109c165e93" providerId="ADAL" clId="{94A6B8A8-9293-4BBB-BEEF-7E9C05F9462E}" dt="2023-01-30T03:48:29.530" v="19" actId="20577"/>
        <pc:sldMkLst>
          <pc:docMk/>
          <pc:sldMk cId="3861616766" sldId="344"/>
        </pc:sldMkLst>
        <pc:spChg chg="mod">
          <ac:chgData name="Cornish, Sally (SEN)" userId="c90e4922-7db5-4a2f-9292-87109c165e93" providerId="ADAL" clId="{94A6B8A8-9293-4BBB-BEEF-7E9C05F9462E}" dt="2023-01-30T03:48:29.530" v="19" actId="20577"/>
          <ac:spMkLst>
            <pc:docMk/>
            <pc:sldMk cId="3861616766" sldId="344"/>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eo.gov.au/understand-our-parliament/how-parliament-works/system-of-government/democracy/" TargetMode="External"/><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6C4B-A8FD-4D38-A51E-E9D0572E25F7}"/>
              </a:ext>
            </a:extLst>
          </p:cNvPr>
          <p:cNvSpPr>
            <a:spLocks noGrp="1"/>
          </p:cNvSpPr>
          <p:nvPr>
            <p:ph type="ctrTitle" hasCustomPrompt="1"/>
          </p:nvPr>
        </p:nvSpPr>
        <p:spPr>
          <a:xfrm>
            <a:off x="1524000" y="4695933"/>
            <a:ext cx="9144000" cy="605118"/>
          </a:xfrm>
        </p:spPr>
        <p:txBody>
          <a:bodyPr anchor="b"/>
          <a:lstStyle>
            <a:lvl1pPr algn="ctr">
              <a:defRPr sz="2800" b="1">
                <a:solidFill>
                  <a:srgbClr val="FFFFFF"/>
                </a:solidFill>
              </a:defRPr>
            </a:lvl1pPr>
          </a:lstStyle>
          <a:p>
            <a:r>
              <a:rPr lang="en-US" dirty="0"/>
              <a:t>CLICK TO EDIT MASTER TITLE STYLE</a:t>
            </a:r>
          </a:p>
        </p:txBody>
      </p:sp>
      <p:sp>
        <p:nvSpPr>
          <p:cNvPr id="3" name="Subtitle 2">
            <a:extLst>
              <a:ext uri="{FF2B5EF4-FFF2-40B4-BE49-F238E27FC236}">
                <a16:creationId xmlns:a16="http://schemas.microsoft.com/office/drawing/2014/main" id="{7D252D1F-7E22-4C81-A575-3406E3E60920}"/>
              </a:ext>
            </a:extLst>
          </p:cNvPr>
          <p:cNvSpPr>
            <a:spLocks noGrp="1"/>
          </p:cNvSpPr>
          <p:nvPr>
            <p:ph type="subTitle" idx="1"/>
          </p:nvPr>
        </p:nvSpPr>
        <p:spPr>
          <a:xfrm>
            <a:off x="0" y="5220369"/>
            <a:ext cx="12192000" cy="1825554"/>
          </a:xfrm>
        </p:spPr>
        <p:txBody>
          <a:bodyPr>
            <a:normAutofit/>
          </a:bodyPr>
          <a:lstStyle>
            <a:lvl1pPr marL="0" indent="0" algn="ctr">
              <a:buNone/>
              <a:defRPr sz="6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319" y="967944"/>
            <a:ext cx="12692033" cy="3902800"/>
          </a:xfrm>
          <a:prstGeom prst="rect">
            <a:avLst/>
          </a:prstGeom>
        </p:spPr>
      </p:pic>
    </p:spTree>
    <p:extLst>
      <p:ext uri="{BB962C8B-B14F-4D97-AF65-F5344CB8AC3E}">
        <p14:creationId xmlns:p14="http://schemas.microsoft.com/office/powerpoint/2010/main" val="267696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DB18-05B8-4DBC-A8DD-6C64D67CAA5F}"/>
              </a:ext>
            </a:extLst>
          </p:cNvPr>
          <p:cNvSpPr>
            <a:spLocks noGrp="1"/>
          </p:cNvSpPr>
          <p:nvPr>
            <p:ph type="title"/>
          </p:nvPr>
        </p:nvSpPr>
        <p:spPr/>
        <p:txBody>
          <a:bodyPr/>
          <a:lstStyle>
            <a:lvl1pPr>
              <a:defRPr sz="2800" b="1"/>
            </a:lvl1pPr>
          </a:lstStyle>
          <a:p>
            <a:r>
              <a:rPr lang="en-US" dirty="0"/>
              <a:t>Click to edit Master title style</a:t>
            </a:r>
          </a:p>
        </p:txBody>
      </p:sp>
      <p:sp>
        <p:nvSpPr>
          <p:cNvPr id="7" name="Content Placeholder 3">
            <a:extLst>
              <a:ext uri="{FF2B5EF4-FFF2-40B4-BE49-F238E27FC236}">
                <a16:creationId xmlns:a16="http://schemas.microsoft.com/office/drawing/2014/main" id="{A5BA5A97-1C0B-424D-AEEA-6A6A8F1643B7}"/>
              </a:ext>
            </a:extLst>
          </p:cNvPr>
          <p:cNvSpPr>
            <a:spLocks noGrp="1"/>
          </p:cNvSpPr>
          <p:nvPr>
            <p:ph sz="half" idx="2"/>
          </p:nvPr>
        </p:nvSpPr>
        <p:spPr>
          <a:xfrm>
            <a:off x="839791" y="1290914"/>
            <a:ext cx="10541800" cy="2775477"/>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A5BA5A97-1C0B-424D-AEEA-6A6A8F1643B7}"/>
              </a:ext>
            </a:extLst>
          </p:cNvPr>
          <p:cNvSpPr>
            <a:spLocks noGrp="1"/>
          </p:cNvSpPr>
          <p:nvPr>
            <p:ph sz="half" idx="10"/>
          </p:nvPr>
        </p:nvSpPr>
        <p:spPr>
          <a:xfrm>
            <a:off x="841584" y="4251060"/>
            <a:ext cx="10541800" cy="2775477"/>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683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headin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E5EFB7F-A06A-460D-88AA-403809982BE8}"/>
              </a:ext>
            </a:extLst>
          </p:cNvPr>
          <p:cNvSpPr>
            <a:spLocks noGrp="1"/>
          </p:cNvSpPr>
          <p:nvPr>
            <p:ph idx="1"/>
          </p:nvPr>
        </p:nvSpPr>
        <p:spPr>
          <a:xfrm>
            <a:off x="838200" y="688489"/>
            <a:ext cx="10543391" cy="6321247"/>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766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heading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D9678-131F-4034-ADC2-C302DA1BDE21}"/>
              </a:ext>
            </a:extLst>
          </p:cNvPr>
          <p:cNvSpPr>
            <a:spLocks noGrp="1"/>
          </p:cNvSpPr>
          <p:nvPr>
            <p:ph sz="half" idx="1"/>
          </p:nvPr>
        </p:nvSpPr>
        <p:spPr>
          <a:xfrm>
            <a:off x="838200" y="720762"/>
            <a:ext cx="5181600" cy="640758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0C08C5-4728-4BB5-B5AF-8DD6D2E76660}"/>
              </a:ext>
            </a:extLst>
          </p:cNvPr>
          <p:cNvSpPr>
            <a:spLocks noGrp="1"/>
          </p:cNvSpPr>
          <p:nvPr>
            <p:ph sz="half" idx="2"/>
          </p:nvPr>
        </p:nvSpPr>
        <p:spPr>
          <a:xfrm>
            <a:off x="6172200" y="720762"/>
            <a:ext cx="5181600" cy="640758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032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 1">
    <p:bg>
      <p:bgPr>
        <a:solidFill>
          <a:schemeClr val="tx2">
            <a:alpha val="1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AC05FA-ED73-4A14-84E1-D324665947D9}"/>
              </a:ext>
            </a:extLst>
          </p:cNvPr>
          <p:cNvSpPr>
            <a:spLocks noGrp="1"/>
          </p:cNvSpPr>
          <p:nvPr>
            <p:ph type="title" hasCustomPrompt="1"/>
          </p:nvPr>
        </p:nvSpPr>
        <p:spPr>
          <a:xfrm>
            <a:off x="838199" y="711650"/>
            <a:ext cx="10628552" cy="506336"/>
          </a:xfrm>
          <a:solidFill>
            <a:schemeClr val="tx2"/>
          </a:solidFill>
        </p:spPr>
        <p:txBody>
          <a:bodyPr lIns="936000" tIns="108000" bIns="90000" anchor="ctr" anchorCtr="0"/>
          <a:lstStyle/>
          <a:p>
            <a:r>
              <a:rPr lang="en-AU" sz="3200" dirty="0">
                <a:solidFill>
                  <a:srgbClr val="FFFFFF"/>
                </a:solidFill>
              </a:rPr>
              <a:t>ACTIVITY</a:t>
            </a:r>
          </a:p>
        </p:txBody>
      </p:sp>
      <p:sp>
        <p:nvSpPr>
          <p:cNvPr id="4" name="Content Placeholder 2">
            <a:extLst>
              <a:ext uri="{FF2B5EF4-FFF2-40B4-BE49-F238E27FC236}">
                <a16:creationId xmlns:a16="http://schemas.microsoft.com/office/drawing/2014/main" id="{6DEA48FC-C2C1-4E6F-A8E2-0A6C34653D37}"/>
              </a:ext>
            </a:extLst>
          </p:cNvPr>
          <p:cNvSpPr>
            <a:spLocks noGrp="1"/>
          </p:cNvSpPr>
          <p:nvPr>
            <p:ph sz="half" idx="1" hasCustomPrompt="1"/>
          </p:nvPr>
        </p:nvSpPr>
        <p:spPr>
          <a:xfrm>
            <a:off x="838200" y="1749754"/>
            <a:ext cx="5616388" cy="5924314"/>
          </a:xfrm>
        </p:spPr>
        <p:txBody>
          <a:bodyPr>
            <a:normAutofit/>
          </a:bodyPr>
          <a:lstStyle/>
          <a:p>
            <a:pPr marL="342900" lvl="0" indent="-342900">
              <a:buFont typeface="+mj-lt"/>
              <a:buAutoNum type="arabicPeriod"/>
            </a:pPr>
            <a:r>
              <a:rPr lang="en-AU" sz="2000" dirty="0"/>
              <a:t> </a:t>
            </a:r>
          </a:p>
          <a:p>
            <a:endParaRPr lang="en-AU" sz="2000" dirty="0"/>
          </a:p>
        </p:txBody>
      </p:sp>
      <p:sp>
        <p:nvSpPr>
          <p:cNvPr id="5" name="Oval 4">
            <a:extLst>
              <a:ext uri="{FF2B5EF4-FFF2-40B4-BE49-F238E27FC236}">
                <a16:creationId xmlns:a16="http://schemas.microsoft.com/office/drawing/2014/main" id="{1F6027A2-075E-43DC-846E-6225183472AC}"/>
              </a:ext>
            </a:extLst>
          </p:cNvPr>
          <p:cNvSpPr/>
          <p:nvPr userDrawn="1"/>
        </p:nvSpPr>
        <p:spPr>
          <a:xfrm>
            <a:off x="725249" y="511923"/>
            <a:ext cx="876300" cy="876300"/>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B125E67-A27A-42E2-BD9F-6043CCA43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791" y="691992"/>
            <a:ext cx="523875" cy="523875"/>
          </a:xfrm>
          <a:prstGeom prst="rect">
            <a:avLst/>
          </a:prstGeom>
        </p:spPr>
      </p:pic>
    </p:spTree>
    <p:extLst>
      <p:ext uri="{BB962C8B-B14F-4D97-AF65-F5344CB8AC3E}">
        <p14:creationId xmlns:p14="http://schemas.microsoft.com/office/powerpoint/2010/main" val="120381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g">
    <p:bg>
      <p:bgPr>
        <a:solidFill>
          <a:schemeClr val="tx2">
            <a:alpha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596B-0E22-42EF-8443-66A3A9635A6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6424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ellow bg">
    <p:bg>
      <p:bgPr>
        <a:solidFill>
          <a:schemeClr val="bg2">
            <a:alpha val="5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189" y="1732756"/>
            <a:ext cx="3867150" cy="4095750"/>
          </a:xfrm>
          <a:prstGeom prst="rect">
            <a:avLst/>
          </a:prstGeom>
        </p:spPr>
      </p:pic>
    </p:spTree>
    <p:extLst>
      <p:ext uri="{BB962C8B-B14F-4D97-AF65-F5344CB8AC3E}">
        <p14:creationId xmlns:p14="http://schemas.microsoft.com/office/powerpoint/2010/main" val="218288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ideas">
    <p:bg>
      <p:bgPr>
        <a:solidFill>
          <a:schemeClr val="bg1">
            <a:alpha val="20000"/>
          </a:schemeClr>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FA7782-1A19-4932-AEBB-0B6F4AA71B5B}"/>
              </a:ext>
            </a:extLst>
          </p:cNvPr>
          <p:cNvSpPr>
            <a:spLocks noGrp="1"/>
          </p:cNvSpPr>
          <p:nvPr>
            <p:ph type="body" idx="13" hasCustomPrompt="1"/>
          </p:nvPr>
        </p:nvSpPr>
        <p:spPr>
          <a:xfrm>
            <a:off x="1573306" y="1048872"/>
            <a:ext cx="9045386" cy="5154220"/>
          </a:xfrm>
        </p:spPr>
        <p:txBody>
          <a:bodyPr lIns="180000" tIns="0" rIns="180000" bIns="0" anchor="ctr" anchorCtr="0">
            <a:noAutofit/>
          </a:bodyPr>
          <a:lstStyle>
            <a:lvl1pPr marL="0" indent="0" algn="ctr">
              <a:lnSpc>
                <a:spcPct val="100000"/>
              </a:lnSpc>
              <a:buNone/>
              <a:defRPr sz="4400" b="0"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76776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cus question resource">
    <p:bg>
      <p:bgPr>
        <a:solidFill>
          <a:schemeClr val="bg1">
            <a:alpha val="20000"/>
          </a:schemeClr>
        </a:solidFill>
        <a:effectLst/>
      </p:bgPr>
    </p:bg>
    <p:spTree>
      <p:nvGrpSpPr>
        <p:cNvPr id="1" name=""/>
        <p:cNvGrpSpPr/>
        <p:nvPr/>
      </p:nvGrpSpPr>
      <p:grpSpPr>
        <a:xfrm>
          <a:off x="0" y="0"/>
          <a:ext cx="0" cy="0"/>
          <a:chOff x="0" y="0"/>
          <a:chExt cx="0" cy="0"/>
        </a:xfrm>
      </p:grpSpPr>
      <p:sp>
        <p:nvSpPr>
          <p:cNvPr id="11" name="Content Placeholder 7">
            <a:extLst>
              <a:ext uri="{FF2B5EF4-FFF2-40B4-BE49-F238E27FC236}">
                <a16:creationId xmlns:a16="http://schemas.microsoft.com/office/drawing/2014/main" id="{2FDB9B5E-3FB8-4B07-92BB-CC03996AA188}"/>
              </a:ext>
            </a:extLst>
          </p:cNvPr>
          <p:cNvSpPr>
            <a:spLocks noGrp="1"/>
          </p:cNvSpPr>
          <p:nvPr>
            <p:ph sz="half" idx="2"/>
          </p:nvPr>
        </p:nvSpPr>
        <p:spPr>
          <a:xfrm>
            <a:off x="4322389" y="5396934"/>
            <a:ext cx="5034527" cy="1204905"/>
          </a:xfrm>
        </p:spPr>
        <p:txBody>
          <a:bodyPr>
            <a:normAutofit/>
          </a:bodyPr>
          <a:lstStyle>
            <a:lvl1pPr>
              <a:lnSpc>
                <a:spcPct val="100000"/>
              </a:lnSpc>
              <a:defRPr sz="2400"/>
            </a:lvl1pPr>
          </a:lstStyle>
          <a:p>
            <a:r>
              <a:rPr lang="en-US" dirty="0">
                <a:hlinkClick r:id="rId2"/>
              </a:rPr>
              <a:t>Democracy fact sheet</a:t>
            </a:r>
            <a:endParaRPr lang="en-US" dirty="0"/>
          </a:p>
        </p:txBody>
      </p:sp>
      <p:sp>
        <p:nvSpPr>
          <p:cNvPr id="13" name="Content Placeholder 10">
            <a:extLst>
              <a:ext uri="{FF2B5EF4-FFF2-40B4-BE49-F238E27FC236}">
                <a16:creationId xmlns:a16="http://schemas.microsoft.com/office/drawing/2014/main" id="{A7A8D56A-00F4-43E7-A17D-501CAD607D00}"/>
              </a:ext>
            </a:extLst>
          </p:cNvPr>
          <p:cNvSpPr>
            <a:spLocks noGrp="1"/>
          </p:cNvSpPr>
          <p:nvPr>
            <p:ph sz="half" idx="12"/>
          </p:nvPr>
        </p:nvSpPr>
        <p:spPr>
          <a:xfrm>
            <a:off x="4322389" y="1942790"/>
            <a:ext cx="6569729" cy="1742799"/>
          </a:xfrm>
        </p:spPr>
        <p:txBody>
          <a:bodyPr>
            <a:normAutofit/>
          </a:bodyPr>
          <a:lstStyle>
            <a:lvl1pPr>
              <a:lnSpc>
                <a:spcPct val="100000"/>
              </a:lnSpc>
              <a:defRPr sz="2400"/>
            </a:lvl1pPr>
          </a:lstStyle>
          <a:p>
            <a:pPr lvl="0"/>
            <a:r>
              <a:rPr lang="en-US" dirty="0"/>
              <a:t>What is a democracy?</a:t>
            </a:r>
            <a:endParaRPr lang="en-AU" dirty="0"/>
          </a:p>
          <a:p>
            <a:r>
              <a:rPr lang="en-US" dirty="0"/>
              <a:t>What democratic values are important to you?</a:t>
            </a:r>
          </a:p>
        </p:txBody>
      </p:sp>
      <p:pic>
        <p:nvPicPr>
          <p:cNvPr id="14" name="Graphic 13">
            <a:extLst>
              <a:ext uri="{FF2B5EF4-FFF2-40B4-BE49-F238E27FC236}">
                <a16:creationId xmlns:a16="http://schemas.microsoft.com/office/drawing/2014/main" id="{C71C3553-9FE2-4546-8381-CCBC6A753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5318" y="4635849"/>
            <a:ext cx="1614337" cy="1710429"/>
          </a:xfrm>
          <a:prstGeom prst="rect">
            <a:avLst/>
          </a:prstGeom>
        </p:spPr>
      </p:pic>
      <p:pic>
        <p:nvPicPr>
          <p:cNvPr id="15" name="Graphic 14">
            <a:extLst>
              <a:ext uri="{FF2B5EF4-FFF2-40B4-BE49-F238E27FC236}">
                <a16:creationId xmlns:a16="http://schemas.microsoft.com/office/drawing/2014/main" id="{0B75101D-3AE5-4E54-91E3-9F8040B1935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89977" y="1182097"/>
            <a:ext cx="1537442" cy="2193115"/>
          </a:xfrm>
          <a:prstGeom prst="rect">
            <a:avLst/>
          </a:prstGeom>
        </p:spPr>
      </p:pic>
      <p:sp>
        <p:nvSpPr>
          <p:cNvPr id="16" name="Text Placeholder 8">
            <a:extLst>
              <a:ext uri="{FF2B5EF4-FFF2-40B4-BE49-F238E27FC236}">
                <a16:creationId xmlns:a16="http://schemas.microsoft.com/office/drawing/2014/main" id="{AD40E6A1-2E78-4F5B-811B-D6FD286C5104}"/>
              </a:ext>
            </a:extLst>
          </p:cNvPr>
          <p:cNvSpPr txBox="1">
            <a:spLocks/>
          </p:cNvSpPr>
          <p:nvPr userDrawn="1"/>
        </p:nvSpPr>
        <p:spPr>
          <a:xfrm>
            <a:off x="4322389" y="4860102"/>
            <a:ext cx="5157787" cy="55598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2800" b="1" dirty="0"/>
              <a:t>Resource</a:t>
            </a:r>
            <a:endParaRPr lang="en-US" sz="2800" b="1" dirty="0"/>
          </a:p>
        </p:txBody>
      </p:sp>
      <p:sp>
        <p:nvSpPr>
          <p:cNvPr id="20" name="Text Placeholder 8">
            <a:extLst>
              <a:ext uri="{FF2B5EF4-FFF2-40B4-BE49-F238E27FC236}">
                <a16:creationId xmlns:a16="http://schemas.microsoft.com/office/drawing/2014/main" id="{1AA91DF2-14D1-40CF-8589-A9CA017090A9}"/>
              </a:ext>
            </a:extLst>
          </p:cNvPr>
          <p:cNvSpPr txBox="1">
            <a:spLocks/>
          </p:cNvSpPr>
          <p:nvPr userDrawn="1"/>
        </p:nvSpPr>
        <p:spPr>
          <a:xfrm>
            <a:off x="4322389" y="1405958"/>
            <a:ext cx="5157787" cy="55598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2800" b="1" dirty="0"/>
              <a:t>Focus questions</a:t>
            </a:r>
            <a:endParaRPr lang="en-US" sz="2800" b="1" dirty="0"/>
          </a:p>
        </p:txBody>
      </p:sp>
      <p:cxnSp>
        <p:nvCxnSpPr>
          <p:cNvPr id="21" name="Straight Connector 20">
            <a:extLst>
              <a:ext uri="{FF2B5EF4-FFF2-40B4-BE49-F238E27FC236}">
                <a16:creationId xmlns:a16="http://schemas.microsoft.com/office/drawing/2014/main" id="{C3AFEB47-A0C0-4744-B351-E450B61D958A}"/>
              </a:ext>
            </a:extLst>
          </p:cNvPr>
          <p:cNvCxnSpPr>
            <a:cxnSpLocks/>
          </p:cNvCxnSpPr>
          <p:nvPr userDrawn="1"/>
        </p:nvCxnSpPr>
        <p:spPr>
          <a:xfrm>
            <a:off x="1331259" y="4010773"/>
            <a:ext cx="9560859"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19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42C2-C8F5-49A0-B813-0BB7CD0120BA}"/>
              </a:ext>
            </a:extLst>
          </p:cNvPr>
          <p:cNvSpPr>
            <a:spLocks noGrp="1"/>
          </p:cNvSpPr>
          <p:nvPr>
            <p:ph type="title"/>
          </p:nvPr>
        </p:nvSpPr>
        <p:spPr/>
        <p:txBody>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3E5EFB7F-A06A-460D-88AA-403809982BE8}"/>
              </a:ext>
            </a:extLst>
          </p:cNvPr>
          <p:cNvSpPr>
            <a:spLocks noGrp="1"/>
          </p:cNvSpPr>
          <p:nvPr>
            <p:ph idx="1"/>
          </p:nvPr>
        </p:nvSpPr>
        <p:spPr>
          <a:xfrm>
            <a:off x="838200" y="1280968"/>
            <a:ext cx="9618233" cy="5728768"/>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509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623F-54AE-405A-ADDC-7A1B6A640CC5}"/>
              </a:ext>
            </a:extLst>
          </p:cNvPr>
          <p:cNvSpPr>
            <a:spLocks noGrp="1"/>
          </p:cNvSpPr>
          <p:nvPr>
            <p:ph type="title"/>
          </p:nvPr>
        </p:nvSpPr>
        <p:spPr/>
        <p:txBody>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7F4D9678-131F-4034-ADC2-C302DA1BDE21}"/>
              </a:ext>
            </a:extLst>
          </p:cNvPr>
          <p:cNvSpPr>
            <a:spLocks noGrp="1"/>
          </p:cNvSpPr>
          <p:nvPr>
            <p:ph sz="half" idx="1"/>
          </p:nvPr>
        </p:nvSpPr>
        <p:spPr>
          <a:xfrm>
            <a:off x="838200" y="1363992"/>
            <a:ext cx="5181600" cy="5764352"/>
          </a:xfrm>
        </p:spPr>
        <p:txBody>
          <a:bodyPr>
            <a:norm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0C08C5-4728-4BB5-B5AF-8DD6D2E76660}"/>
              </a:ext>
            </a:extLst>
          </p:cNvPr>
          <p:cNvSpPr>
            <a:spLocks noGrp="1"/>
          </p:cNvSpPr>
          <p:nvPr>
            <p:ph sz="half" idx="2"/>
          </p:nvPr>
        </p:nvSpPr>
        <p:spPr>
          <a:xfrm>
            <a:off x="6172200" y="1363992"/>
            <a:ext cx="5181600" cy="5764352"/>
          </a:xfrm>
        </p:spPr>
        <p:txBody>
          <a:bodyPr>
            <a:norm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592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ml L big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623F-54AE-405A-ADDC-7A1B6A640CC5}"/>
              </a:ext>
            </a:extLst>
          </p:cNvPr>
          <p:cNvSpPr>
            <a:spLocks noGrp="1"/>
          </p:cNvSpPr>
          <p:nvPr>
            <p:ph type="title"/>
          </p:nvPr>
        </p:nvSpPr>
        <p:spPr/>
        <p:txBody>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7F4D9678-131F-4034-ADC2-C302DA1BDE21}"/>
              </a:ext>
            </a:extLst>
          </p:cNvPr>
          <p:cNvSpPr>
            <a:spLocks noGrp="1"/>
          </p:cNvSpPr>
          <p:nvPr>
            <p:ph sz="half" idx="1"/>
          </p:nvPr>
        </p:nvSpPr>
        <p:spPr>
          <a:xfrm>
            <a:off x="838200" y="1363992"/>
            <a:ext cx="3626224" cy="5764352"/>
          </a:xfrm>
        </p:spPr>
        <p:txBody>
          <a:bodyPr>
            <a:norm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0C08C5-4728-4BB5-B5AF-8DD6D2E76660}"/>
              </a:ext>
            </a:extLst>
          </p:cNvPr>
          <p:cNvSpPr>
            <a:spLocks noGrp="1"/>
          </p:cNvSpPr>
          <p:nvPr>
            <p:ph sz="half" idx="2"/>
          </p:nvPr>
        </p:nvSpPr>
        <p:spPr>
          <a:xfrm>
            <a:off x="4668819" y="1363992"/>
            <a:ext cx="6684981" cy="576435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763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big L sml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623F-54AE-405A-ADDC-7A1B6A640CC5}"/>
              </a:ext>
            </a:extLst>
          </p:cNvPr>
          <p:cNvSpPr>
            <a:spLocks noGrp="1"/>
          </p:cNvSpPr>
          <p:nvPr>
            <p:ph type="title"/>
          </p:nvPr>
        </p:nvSpPr>
        <p:spPr/>
        <p:txBody>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7F4D9678-131F-4034-ADC2-C302DA1BDE21}"/>
              </a:ext>
            </a:extLst>
          </p:cNvPr>
          <p:cNvSpPr>
            <a:spLocks noGrp="1"/>
          </p:cNvSpPr>
          <p:nvPr>
            <p:ph sz="half" idx="1"/>
          </p:nvPr>
        </p:nvSpPr>
        <p:spPr>
          <a:xfrm>
            <a:off x="7744610" y="1363992"/>
            <a:ext cx="3626224" cy="576435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0C08C5-4728-4BB5-B5AF-8DD6D2E76660}"/>
              </a:ext>
            </a:extLst>
          </p:cNvPr>
          <p:cNvSpPr>
            <a:spLocks noGrp="1"/>
          </p:cNvSpPr>
          <p:nvPr>
            <p:ph sz="half" idx="2"/>
          </p:nvPr>
        </p:nvSpPr>
        <p:spPr>
          <a:xfrm>
            <a:off x="849854" y="1363992"/>
            <a:ext cx="6684981" cy="576435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915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7389-7460-492E-8879-751A7C6EB796}"/>
              </a:ext>
            </a:extLst>
          </p:cNvPr>
          <p:cNvSpPr>
            <a:spLocks noGrp="1"/>
          </p:cNvSpPr>
          <p:nvPr>
            <p:ph type="title"/>
          </p:nvPr>
        </p:nvSpPr>
        <p:spPr>
          <a:xfrm>
            <a:off x="829030" y="687930"/>
            <a:ext cx="10515600" cy="474429"/>
          </a:xfrm>
        </p:spPr>
        <p:txBody>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2DD28ED0-8C8D-476A-A7FA-C84BBAD924EB}"/>
              </a:ext>
            </a:extLst>
          </p:cNvPr>
          <p:cNvSpPr>
            <a:spLocks noGrp="1"/>
          </p:cNvSpPr>
          <p:nvPr>
            <p:ph type="body" idx="1"/>
          </p:nvPr>
        </p:nvSpPr>
        <p:spPr>
          <a:xfrm>
            <a:off x="839790" y="1482581"/>
            <a:ext cx="5157787" cy="674459"/>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5BA5A97-1C0B-424D-AEEA-6A6A8F1643B7}"/>
              </a:ext>
            </a:extLst>
          </p:cNvPr>
          <p:cNvSpPr>
            <a:spLocks noGrp="1"/>
          </p:cNvSpPr>
          <p:nvPr>
            <p:ph sz="half" idx="2"/>
          </p:nvPr>
        </p:nvSpPr>
        <p:spPr>
          <a:xfrm>
            <a:off x="839790" y="2216346"/>
            <a:ext cx="5157787" cy="4686643"/>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C6CB551-B42E-4B01-93DB-728E3A75BBFC}"/>
              </a:ext>
            </a:extLst>
          </p:cNvPr>
          <p:cNvSpPr>
            <a:spLocks noGrp="1"/>
          </p:cNvSpPr>
          <p:nvPr>
            <p:ph type="body" sz="quarter" idx="3"/>
          </p:nvPr>
        </p:nvSpPr>
        <p:spPr>
          <a:xfrm>
            <a:off x="6172200" y="1482581"/>
            <a:ext cx="5183188" cy="674459"/>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50BB5C8-98B6-43A5-A879-820FB0359BE6}"/>
              </a:ext>
            </a:extLst>
          </p:cNvPr>
          <p:cNvSpPr>
            <a:spLocks noGrp="1"/>
          </p:cNvSpPr>
          <p:nvPr>
            <p:ph sz="quarter" idx="4"/>
          </p:nvPr>
        </p:nvSpPr>
        <p:spPr>
          <a:xfrm>
            <a:off x="6172200" y="2216346"/>
            <a:ext cx="5183188" cy="4686643"/>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937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7389-7460-492E-8879-751A7C6EB796}"/>
              </a:ext>
            </a:extLst>
          </p:cNvPr>
          <p:cNvSpPr>
            <a:spLocks noGrp="1"/>
          </p:cNvSpPr>
          <p:nvPr>
            <p:ph type="title"/>
          </p:nvPr>
        </p:nvSpPr>
        <p:spPr>
          <a:xfrm>
            <a:off x="829030" y="687930"/>
            <a:ext cx="10515600" cy="474429"/>
          </a:xfrm>
        </p:spPr>
        <p:txBody>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2DD28ED0-8C8D-476A-A7FA-C84BBAD924EB}"/>
              </a:ext>
            </a:extLst>
          </p:cNvPr>
          <p:cNvSpPr>
            <a:spLocks noGrp="1"/>
          </p:cNvSpPr>
          <p:nvPr>
            <p:ph type="body" idx="1"/>
          </p:nvPr>
        </p:nvSpPr>
        <p:spPr>
          <a:xfrm>
            <a:off x="839790" y="1283382"/>
            <a:ext cx="9889942" cy="674459"/>
          </a:xfrm>
        </p:spPr>
        <p:txBody>
          <a:bodyPr anchor="t" anchorCtr="0">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5BA5A97-1C0B-424D-AEEA-6A6A8F1643B7}"/>
              </a:ext>
            </a:extLst>
          </p:cNvPr>
          <p:cNvSpPr>
            <a:spLocks noGrp="1"/>
          </p:cNvSpPr>
          <p:nvPr>
            <p:ph sz="half" idx="2"/>
          </p:nvPr>
        </p:nvSpPr>
        <p:spPr>
          <a:xfrm>
            <a:off x="839790" y="2054296"/>
            <a:ext cx="5157787" cy="4686643"/>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50BB5C8-98B6-43A5-A879-820FB0359BE6}"/>
              </a:ext>
            </a:extLst>
          </p:cNvPr>
          <p:cNvSpPr>
            <a:spLocks noGrp="1"/>
          </p:cNvSpPr>
          <p:nvPr>
            <p:ph sz="quarter" idx="4"/>
          </p:nvPr>
        </p:nvSpPr>
        <p:spPr>
          <a:xfrm>
            <a:off x="6172200" y="2054296"/>
            <a:ext cx="5183188" cy="4686643"/>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03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EDEFE8-C692-494A-82EE-17266EFC0DD5}"/>
              </a:ext>
            </a:extLst>
          </p:cNvPr>
          <p:cNvSpPr>
            <a:spLocks noGrp="1"/>
          </p:cNvSpPr>
          <p:nvPr>
            <p:ph type="title"/>
          </p:nvPr>
        </p:nvSpPr>
        <p:spPr>
          <a:xfrm>
            <a:off x="838200" y="711650"/>
            <a:ext cx="10515600" cy="379546"/>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BF2CE6E-0820-483C-BC2C-8FEC09F65AB0}"/>
              </a:ext>
            </a:extLst>
          </p:cNvPr>
          <p:cNvSpPr>
            <a:spLocks noGrp="1"/>
          </p:cNvSpPr>
          <p:nvPr>
            <p:ph type="body" idx="1"/>
          </p:nvPr>
        </p:nvSpPr>
        <p:spPr>
          <a:xfrm>
            <a:off x="838200" y="1280968"/>
            <a:ext cx="10515600" cy="56338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8489581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7" r:id="rId3"/>
    <p:sldLayoutId id="2147483650" r:id="rId4"/>
    <p:sldLayoutId id="2147483652" r:id="rId5"/>
    <p:sldLayoutId id="2147483658" r:id="rId6"/>
    <p:sldLayoutId id="2147483659" r:id="rId7"/>
    <p:sldLayoutId id="2147483653" r:id="rId8"/>
    <p:sldLayoutId id="2147483662" r:id="rId9"/>
    <p:sldLayoutId id="2147483654" r:id="rId10"/>
    <p:sldLayoutId id="2147483655" r:id="rId11"/>
    <p:sldLayoutId id="2147483660" r:id="rId12"/>
    <p:sldLayoutId id="2147483664" r:id="rId13"/>
    <p:sldLayoutId id="2147483666" r:id="rId14"/>
    <p:sldLayoutId id="2147483665" r:id="rId15"/>
  </p:sldLayoutIdLst>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moadoph.gov.au/democracy/" TargetMode="External"/><Relationship Id="rId2" Type="http://schemas.openxmlformats.org/officeDocument/2006/relationships/hyperlink" Target="https://peo.gov.au/teach-our-parliament/classroom-activities/democratic-ideas/unpack-democracy/"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eo.gov.au/understand-our-parliament/history-of-parliament/federation/federation/"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timeline.peo.gov.au/" TargetMode="External"/><Relationship Id="rId2" Type="http://schemas.openxmlformats.org/officeDocument/2006/relationships/hyperlink" Target="https://peo.gov.au/understand-our-parliament/history-of-parliament/federation/australias-federation/" TargetMode="External"/><Relationship Id="rId1" Type="http://schemas.openxmlformats.org/officeDocument/2006/relationships/slideLayout" Target="../slideLayouts/slideLayout15.xml"/><Relationship Id="rId5" Type="http://schemas.openxmlformats.org/officeDocument/2006/relationships/hyperlink" Target="https://education.aec.gov.au/teacher-resources/federation/" TargetMode="External"/><Relationship Id="rId4" Type="http://schemas.openxmlformats.org/officeDocument/2006/relationships/hyperlink" Target="https://getting-it-together.moadoph.gov.a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eo.gov.au/understand-our-parliament/how-parliament-works/the-australian-constitution/the-constitution/" TargetMode="External"/><Relationship Id="rId1" Type="http://schemas.openxmlformats.org/officeDocument/2006/relationships/slideLayout" Target="../slideLayouts/slideLayout1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eo.gov.au/understand-our-parliament/having-your-say/elections-and-voting/referendums-and-plebiscites/" TargetMode="Externa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hyperlink" Target="https://peo.gov.au/understand-our-parliament/parliament-and-its-people/people-in-parliament/governor-general/" TargetMode="External"/><Relationship Id="rId3" Type="http://schemas.openxmlformats.org/officeDocument/2006/relationships/hyperlink" Target="https://ausconstitution.peo.gov.au/" TargetMode="External"/><Relationship Id="rId7" Type="http://schemas.openxmlformats.org/officeDocument/2006/relationships/hyperlink" Target="https://peo.gov.au/understand-our-parliament/introducing-our-parliament/australian-parliament/" TargetMode="External"/><Relationship Id="rId2" Type="http://schemas.openxmlformats.org/officeDocument/2006/relationships/hyperlink" Target="https://peo.gov.au/understand-our-parliament/how-parliament-works/the-australian-constitution/australian-constitution/" TargetMode="External"/><Relationship Id="rId1" Type="http://schemas.openxmlformats.org/officeDocument/2006/relationships/slideLayout" Target="../slideLayouts/slideLayout15.xml"/><Relationship Id="rId6" Type="http://schemas.openxmlformats.org/officeDocument/2006/relationships/hyperlink" Target="https://peo.gov.au/understand-our-parliament/how-parliament-works/system-of-government/separation-of-powers/" TargetMode="External"/><Relationship Id="rId5" Type="http://schemas.openxmlformats.org/officeDocument/2006/relationships/hyperlink" Target="https://peo.gov.au/teach-our-parliament/classroom-activities/democratic-ideas/hold-a-referendum/" TargetMode="External"/><Relationship Id="rId10" Type="http://schemas.openxmlformats.org/officeDocument/2006/relationships/hyperlink" Target="https://peo.gov.au/understand-our-parliament/parliament-and-its-people/senate/senate/" TargetMode="External"/><Relationship Id="rId4" Type="http://schemas.openxmlformats.org/officeDocument/2006/relationships/hyperlink" Target="https://peo.gov.au/understand-our-parliament/how-parliament-works/the-australian-constitution/the-australian-constitution-in-focus/" TargetMode="External"/><Relationship Id="rId9" Type="http://schemas.openxmlformats.org/officeDocument/2006/relationships/hyperlink" Target="https://peo.gov.au/understand-our-parliament/parliament-and-its-people/house-of-representatives/house-of-representativ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peo.gov.au/understand-our-parliament/how-parliament-works/three-levels-of-government/three-levels-of-government/"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s://peo.gov.au/understand-our-parliament/how-parliament-works/system-of-government/democracy/"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eo.gov.au/understand-our-parliament/how-parliament-works/three-levels-of-government/federal-state-and-local/" TargetMode="External"/><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image" Target="../media/image7.svg"/></Relationships>
</file>

<file path=ppt/slides/_rels/slide44.xml.rels><?xml version="1.0" encoding="UTF-8" standalone="yes"?>
<Relationships xmlns="http://schemas.openxmlformats.org/package/2006/relationships"><Relationship Id="rId3" Type="http://schemas.openxmlformats.org/officeDocument/2006/relationships/hyperlink" Target="https://peo.gov.au/understand-our-parliament/how-parliament-works/three-levels-of-government/three-levels-of-government-governing-australia/" TargetMode="External"/><Relationship Id="rId2" Type="http://schemas.openxmlformats.org/officeDocument/2006/relationships/hyperlink" Target="https://peo.gov.au/understand-our-parliament/how-parliament-works/three-levels-of-government/the-roles-and-responsibilities-of-the-three-levels-of-government/" TargetMode="External"/><Relationship Id="rId1" Type="http://schemas.openxmlformats.org/officeDocument/2006/relationships/slideLayout" Target="../slideLayouts/slideLayout15.xml"/><Relationship Id="rId5" Type="http://schemas.openxmlformats.org/officeDocument/2006/relationships/hyperlink" Target="https://www.abc.net.au/btn/classroom/levels-of-government/10524692" TargetMode="External"/><Relationship Id="rId4" Type="http://schemas.openxmlformats.org/officeDocument/2006/relationships/hyperlink" Target="https://peo.gov.au/teach-our-parliament/units-of-work/year-6/"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urveymonkey.com/r/2Y6H759"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peo.gov.au/learning/glossary/g.html#governance" TargetMode="External"/><Relationship Id="rId2" Type="http://schemas.openxmlformats.org/officeDocument/2006/relationships/hyperlink" Target="https://www.peo.gov.au/learning/glossary/l.html#law"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B3A7BEB-88ED-4750-8FF4-61DD028836F4}"/>
              </a:ext>
            </a:extLst>
          </p:cNvPr>
          <p:cNvSpPr txBox="1">
            <a:spLocks/>
          </p:cNvSpPr>
          <p:nvPr/>
        </p:nvSpPr>
        <p:spPr>
          <a:xfrm>
            <a:off x="2095440" y="3295495"/>
            <a:ext cx="8001121" cy="7924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AU" sz="4400" b="0" dirty="0">
                <a:latin typeface="+mn-lt"/>
              </a:rPr>
              <a:t>Teacher Professional Learning</a:t>
            </a:r>
          </a:p>
        </p:txBody>
      </p:sp>
      <p:sp>
        <p:nvSpPr>
          <p:cNvPr id="15" name="Subtitle 2">
            <a:extLst>
              <a:ext uri="{FF2B5EF4-FFF2-40B4-BE49-F238E27FC236}">
                <a16:creationId xmlns:a16="http://schemas.microsoft.com/office/drawing/2014/main" id="{07F72A7E-8DF2-40F2-84B1-7FED318C4ED5}"/>
              </a:ext>
            </a:extLst>
          </p:cNvPr>
          <p:cNvSpPr txBox="1">
            <a:spLocks/>
          </p:cNvSpPr>
          <p:nvPr/>
        </p:nvSpPr>
        <p:spPr>
          <a:xfrm>
            <a:off x="3166098" y="4458280"/>
            <a:ext cx="5859804" cy="871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4800" dirty="0">
                <a:latin typeface="+mj-lt"/>
              </a:rPr>
              <a:t>OUR DEMOCRACY</a:t>
            </a:r>
          </a:p>
        </p:txBody>
      </p:sp>
      <p:pic>
        <p:nvPicPr>
          <p:cNvPr id="16" name="Picture 15">
            <a:extLst>
              <a:ext uri="{FF2B5EF4-FFF2-40B4-BE49-F238E27FC236}">
                <a16:creationId xmlns:a16="http://schemas.microsoft.com/office/drawing/2014/main" id="{AD7C52EB-DB21-489A-A10E-CE795BE0F7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4938" y="1376032"/>
            <a:ext cx="3462125" cy="1156195"/>
          </a:xfrm>
          <a:prstGeom prst="rect">
            <a:avLst/>
          </a:prstGeom>
        </p:spPr>
      </p:pic>
      <p:cxnSp>
        <p:nvCxnSpPr>
          <p:cNvPr id="17" name="Straight Connector 16">
            <a:extLst>
              <a:ext uri="{FF2B5EF4-FFF2-40B4-BE49-F238E27FC236}">
                <a16:creationId xmlns:a16="http://schemas.microsoft.com/office/drawing/2014/main" id="{4A01F58D-DB2A-491C-9B99-7E2BB69F2BDE}"/>
              </a:ext>
            </a:extLst>
          </p:cNvPr>
          <p:cNvCxnSpPr>
            <a:cxnSpLocks/>
          </p:cNvCxnSpPr>
          <p:nvPr/>
        </p:nvCxnSpPr>
        <p:spPr>
          <a:xfrm>
            <a:off x="2528452" y="4211385"/>
            <a:ext cx="7135096"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74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5688972" y="1653437"/>
            <a:ext cx="5781370" cy="379546"/>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AU" sz="2800" b="1" dirty="0"/>
              <a:t>Additional resources</a:t>
            </a:r>
          </a:p>
        </p:txBody>
      </p:sp>
      <p:sp>
        <p:nvSpPr>
          <p:cNvPr id="8" name="Content Placeholder 2"/>
          <p:cNvSpPr txBox="1">
            <a:spLocks/>
          </p:cNvSpPr>
          <p:nvPr/>
        </p:nvSpPr>
        <p:spPr>
          <a:xfrm>
            <a:off x="5688972" y="2222755"/>
            <a:ext cx="5948082" cy="4263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dirty="0"/>
              <a:t>Classroom activity – </a:t>
            </a:r>
            <a:r>
              <a:rPr lang="en-US" sz="2000" u="sng" dirty="0">
                <a:hlinkClick r:id="rId2"/>
              </a:rPr>
              <a:t>Unpack democracy</a:t>
            </a:r>
            <a:endParaRPr lang="en-US" sz="2000" u="sng" dirty="0"/>
          </a:p>
          <a:p>
            <a:pPr>
              <a:lnSpc>
                <a:spcPct val="100000"/>
              </a:lnSpc>
            </a:pPr>
            <a:r>
              <a:rPr lang="en-US" sz="2000" dirty="0"/>
              <a:t>Museum of Australian Democracy – </a:t>
            </a:r>
            <a:r>
              <a:rPr lang="en-US" sz="2000" u="sng" dirty="0">
                <a:hlinkClick r:id="rId3"/>
              </a:rPr>
              <a:t>Democracy</a:t>
            </a:r>
            <a:endParaRPr lang="en-AU" sz="2000" dirty="0"/>
          </a:p>
        </p:txBody>
      </p:sp>
    </p:spTree>
    <p:extLst>
      <p:ext uri="{BB962C8B-B14F-4D97-AF65-F5344CB8AC3E}">
        <p14:creationId xmlns:p14="http://schemas.microsoft.com/office/powerpoint/2010/main" val="288743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MODULE 2</a:t>
            </a:r>
          </a:p>
        </p:txBody>
      </p:sp>
      <p:sp>
        <p:nvSpPr>
          <p:cNvPr id="5" name="Subtitle 4"/>
          <p:cNvSpPr>
            <a:spLocks noGrp="1"/>
          </p:cNvSpPr>
          <p:nvPr>
            <p:ph type="subTitle" idx="1"/>
          </p:nvPr>
        </p:nvSpPr>
        <p:spPr/>
        <p:txBody>
          <a:bodyPr/>
          <a:lstStyle/>
          <a:p>
            <a:r>
              <a:rPr lang="en-AU" dirty="0"/>
              <a:t>Federation</a:t>
            </a:r>
          </a:p>
        </p:txBody>
      </p:sp>
    </p:spTree>
    <p:extLst>
      <p:ext uri="{BB962C8B-B14F-4D97-AF65-F5344CB8AC3E}">
        <p14:creationId xmlns:p14="http://schemas.microsoft.com/office/powerpoint/2010/main" val="147965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83C2D4-37B0-4C77-96E6-D6C0B5F62180}"/>
              </a:ext>
            </a:extLst>
          </p:cNvPr>
          <p:cNvSpPr>
            <a:spLocks noGrp="1"/>
          </p:cNvSpPr>
          <p:nvPr>
            <p:ph type="body" idx="13"/>
          </p:nvPr>
        </p:nvSpPr>
        <p:spPr>
          <a:xfrm>
            <a:off x="1662951" y="1048872"/>
            <a:ext cx="8866096" cy="5154220"/>
          </a:xfrm>
        </p:spPr>
        <p:txBody>
          <a:bodyPr/>
          <a:lstStyle/>
          <a:p>
            <a:pPr lvl="0">
              <a:spcBef>
                <a:spcPts val="2400"/>
              </a:spcBef>
            </a:pPr>
            <a:r>
              <a:rPr lang="en-US" dirty="0"/>
              <a:t>In this module you will learn that:</a:t>
            </a:r>
          </a:p>
          <a:p>
            <a:pPr lvl="0">
              <a:spcBef>
                <a:spcPts val="2400"/>
              </a:spcBef>
            </a:pPr>
            <a:r>
              <a:rPr lang="en-US"/>
              <a:t>Federation was </a:t>
            </a:r>
            <a:r>
              <a:rPr lang="en-US" dirty="0"/>
              <a:t>a key moment in Australia’s nationhood.</a:t>
            </a:r>
            <a:endParaRPr lang="en-AU" dirty="0"/>
          </a:p>
          <a:p>
            <a:pPr>
              <a:spcBef>
                <a:spcPts val="2400"/>
              </a:spcBef>
            </a:pPr>
            <a:r>
              <a:rPr lang="en-US" dirty="0"/>
              <a:t>The decisions made at the time of federation affect the way our country runs today.</a:t>
            </a:r>
          </a:p>
        </p:txBody>
      </p:sp>
    </p:spTree>
    <p:extLst>
      <p:ext uri="{BB962C8B-B14F-4D97-AF65-F5344CB8AC3E}">
        <p14:creationId xmlns:p14="http://schemas.microsoft.com/office/powerpoint/2010/main" val="249226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2D10C61-F4FC-46FB-810A-11C24A691FBA}"/>
              </a:ext>
            </a:extLst>
          </p:cNvPr>
          <p:cNvSpPr>
            <a:spLocks noGrp="1"/>
          </p:cNvSpPr>
          <p:nvPr>
            <p:ph sz="half" idx="2"/>
          </p:nvPr>
        </p:nvSpPr>
        <p:spPr>
          <a:xfrm>
            <a:off x="4322389" y="5396934"/>
            <a:ext cx="5034527" cy="1204905"/>
          </a:xfrm>
        </p:spPr>
        <p:txBody>
          <a:bodyPr>
            <a:normAutofit/>
          </a:bodyPr>
          <a:lstStyle/>
          <a:p>
            <a:pPr>
              <a:lnSpc>
                <a:spcPct val="100000"/>
              </a:lnSpc>
            </a:pPr>
            <a:r>
              <a:rPr lang="en-AU" sz="2400" dirty="0">
                <a:hlinkClick r:id="rId2"/>
              </a:rPr>
              <a:t>Federation – video</a:t>
            </a:r>
            <a:endParaRPr lang="en-AU" sz="2400" dirty="0"/>
          </a:p>
        </p:txBody>
      </p:sp>
      <p:sp>
        <p:nvSpPr>
          <p:cNvPr id="11" name="Content Placeholder 10">
            <a:extLst>
              <a:ext uri="{FF2B5EF4-FFF2-40B4-BE49-F238E27FC236}">
                <a16:creationId xmlns:a16="http://schemas.microsoft.com/office/drawing/2014/main" id="{56AF296B-4C71-4E60-8962-E5C6DE13EBAB}"/>
              </a:ext>
            </a:extLst>
          </p:cNvPr>
          <p:cNvSpPr>
            <a:spLocks noGrp="1"/>
          </p:cNvSpPr>
          <p:nvPr>
            <p:ph sz="half" idx="12"/>
          </p:nvPr>
        </p:nvSpPr>
        <p:spPr>
          <a:xfrm>
            <a:off x="4322389" y="1942790"/>
            <a:ext cx="6569729" cy="1742799"/>
          </a:xfrm>
        </p:spPr>
        <p:txBody>
          <a:bodyPr>
            <a:normAutofit/>
          </a:bodyPr>
          <a:lstStyle/>
          <a:p>
            <a:pPr lvl="0">
              <a:lnSpc>
                <a:spcPct val="100000"/>
              </a:lnSpc>
            </a:pPr>
            <a:r>
              <a:rPr lang="en-US" sz="2400" dirty="0"/>
              <a:t>Why and how did Australia federate?</a:t>
            </a:r>
            <a:endParaRPr lang="en-AU" sz="2400" dirty="0"/>
          </a:p>
          <a:p>
            <a:pPr>
              <a:lnSpc>
                <a:spcPct val="100000"/>
              </a:lnSpc>
            </a:pPr>
            <a:r>
              <a:rPr lang="en-US" sz="2400" dirty="0"/>
              <a:t>What results of federation can we see in our current system of government and why is this significant?</a:t>
            </a:r>
            <a:endParaRPr lang="en-AU" sz="2400" dirty="0"/>
          </a:p>
        </p:txBody>
      </p:sp>
    </p:spTree>
    <p:extLst>
      <p:ext uri="{BB962C8B-B14F-4D97-AF65-F5344CB8AC3E}">
        <p14:creationId xmlns:p14="http://schemas.microsoft.com/office/powerpoint/2010/main" val="69349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30" y="716505"/>
            <a:ext cx="6048848" cy="521745"/>
          </a:xfrm>
        </p:spPr>
        <p:txBody>
          <a:bodyPr/>
          <a:lstStyle/>
          <a:p>
            <a:r>
              <a:rPr lang="en-AU" dirty="0"/>
              <a:t>Why and how Australia federated</a:t>
            </a:r>
            <a:endParaRPr lang="en-AU" dirty="0">
              <a:latin typeface="Arial Black" panose="020B0A04020102020204" pitchFamily="34" charset="0"/>
              <a:cs typeface="Gautami" panose="020B0502040204020203" pitchFamily="34" charset="0"/>
            </a:endParaRPr>
          </a:p>
        </p:txBody>
      </p:sp>
      <p:sp>
        <p:nvSpPr>
          <p:cNvPr id="7" name="Text Placeholder 6">
            <a:extLst>
              <a:ext uri="{FF2B5EF4-FFF2-40B4-BE49-F238E27FC236}">
                <a16:creationId xmlns:a16="http://schemas.microsoft.com/office/drawing/2014/main" id="{C0497526-D1DD-48F8-A22B-31509234B979}"/>
              </a:ext>
            </a:extLst>
          </p:cNvPr>
          <p:cNvSpPr>
            <a:spLocks noGrp="1"/>
          </p:cNvSpPr>
          <p:nvPr>
            <p:ph type="body" idx="1"/>
          </p:nvPr>
        </p:nvSpPr>
        <p:spPr>
          <a:xfrm>
            <a:off x="839790" y="1368369"/>
            <a:ext cx="6049525" cy="543023"/>
          </a:xfrm>
        </p:spPr>
        <p:txBody>
          <a:bodyPr/>
          <a:lstStyle/>
          <a:p>
            <a:r>
              <a:rPr lang="en-US" sz="2400" dirty="0"/>
              <a:t>Background</a:t>
            </a:r>
            <a:endParaRPr lang="en-AU" sz="2400" dirty="0">
              <a:latin typeface="Arial Nova Light" panose="020B0304020202020204" pitchFamily="34" charset="0"/>
              <a:cs typeface="Gautami" panose="020B0502040204020203" pitchFamily="34" charset="0"/>
            </a:endParaRPr>
          </a:p>
        </p:txBody>
      </p:sp>
      <p:sp>
        <p:nvSpPr>
          <p:cNvPr id="3" name="Content Placeholder 2"/>
          <p:cNvSpPr>
            <a:spLocks noGrp="1"/>
          </p:cNvSpPr>
          <p:nvPr>
            <p:ph sz="half" idx="2"/>
          </p:nvPr>
        </p:nvSpPr>
        <p:spPr>
          <a:xfrm>
            <a:off x="839789" y="1836236"/>
            <a:ext cx="5936791" cy="5145067"/>
          </a:xfrm>
        </p:spPr>
        <p:txBody>
          <a:bodyPr>
            <a:noAutofit/>
          </a:bodyPr>
          <a:lstStyle/>
          <a:p>
            <a:pPr lvl="0"/>
            <a:r>
              <a:rPr lang="en-US" dirty="0"/>
              <a:t>For at least 50 000 years, Indigenous people have lived on the Australian continent and </a:t>
            </a:r>
            <a:r>
              <a:rPr lang="en-US" dirty="0" err="1"/>
              <a:t>practised</a:t>
            </a:r>
            <a:r>
              <a:rPr lang="en-US" dirty="0"/>
              <a:t> traditional cultures, languages and systems of government.</a:t>
            </a:r>
            <a:endParaRPr lang="en-AU" dirty="0"/>
          </a:p>
          <a:p>
            <a:pPr lvl="0"/>
            <a:r>
              <a:rPr lang="en-US" dirty="0"/>
              <a:t>From the late 1700s British colonies were founded in Australia. In 1901, these colonies (New South Wales, Victoria, Queensland, South Australia, Western Australia and Tasmania) came together and formed the nation of Australia through a process known as federation.</a:t>
            </a:r>
            <a:endParaRPr lang="en-AU" dirty="0"/>
          </a:p>
          <a:p>
            <a:r>
              <a:rPr lang="en-US" dirty="0"/>
              <a:t>Before 1901 Australia did not exist as a nation. The six British colonies were like six separate countries. Each colony had a parliament that could make laws, but was still subject to the authority of the British Parliament.</a:t>
            </a:r>
            <a:endParaRPr lang="en-AU" dirty="0"/>
          </a:p>
        </p:txBody>
      </p:sp>
      <p:pic>
        <p:nvPicPr>
          <p:cNvPr id="5" name="Picture 4" descr="A picture containing photo, decorated, holding, cake&#10;&#10;Description automatically generated">
            <a:extLst>
              <a:ext uri="{FF2B5EF4-FFF2-40B4-BE49-F238E27FC236}">
                <a16:creationId xmlns:a16="http://schemas.microsoft.com/office/drawing/2014/main" id="{1FCA0584-9C9B-43C2-8D3C-8603E15F3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598" y="0"/>
            <a:ext cx="4801402" cy="7561263"/>
          </a:xfrm>
          <a:prstGeom prst="rect">
            <a:avLst/>
          </a:prstGeom>
        </p:spPr>
      </p:pic>
    </p:spTree>
    <p:extLst>
      <p:ext uri="{BB962C8B-B14F-4D97-AF65-F5344CB8AC3E}">
        <p14:creationId xmlns:p14="http://schemas.microsoft.com/office/powerpoint/2010/main" val="174562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path to federation</a:t>
            </a:r>
          </a:p>
        </p:txBody>
      </p:sp>
      <p:sp>
        <p:nvSpPr>
          <p:cNvPr id="3" name="Content Placeholder 2"/>
          <p:cNvSpPr>
            <a:spLocks noGrp="1"/>
          </p:cNvSpPr>
          <p:nvPr>
            <p:ph sz="half" idx="1"/>
          </p:nvPr>
        </p:nvSpPr>
        <p:spPr>
          <a:xfrm>
            <a:off x="838200" y="1363992"/>
            <a:ext cx="5065059" cy="5764352"/>
          </a:xfrm>
        </p:spPr>
        <p:txBody>
          <a:bodyPr>
            <a:noAutofit/>
          </a:bodyPr>
          <a:lstStyle/>
          <a:p>
            <a:pPr lvl="0"/>
            <a:r>
              <a:rPr lang="en-US" dirty="0"/>
              <a:t>Popular support for federation grew in the 1880s and 1890s as people </a:t>
            </a:r>
            <a:r>
              <a:rPr lang="en-US" dirty="0" err="1"/>
              <a:t>realised</a:t>
            </a:r>
            <a:r>
              <a:rPr lang="en-US" dirty="0"/>
              <a:t> the colonies would be stronger and more efficient if they united. It was felt a national government was needed to deal with issues such as trade, foreign policy, immigration and defence.</a:t>
            </a:r>
            <a:endParaRPr lang="en-AU" dirty="0"/>
          </a:p>
          <a:p>
            <a:pPr lvl="0"/>
            <a:r>
              <a:rPr lang="en-US" dirty="0"/>
              <a:t>Although most colonists were of British descent and looked to Britain as the 'mother country', they had started to see themselves as belonging to one separate nation.</a:t>
            </a:r>
            <a:endParaRPr lang="en-AU" dirty="0"/>
          </a:p>
          <a:p>
            <a:pPr lvl="0"/>
            <a:r>
              <a:rPr lang="en-US" dirty="0"/>
              <a:t>In order to federate the colonies would have to surrender some of their powers to a new national government. </a:t>
            </a:r>
            <a:endParaRPr lang="en-AU" dirty="0"/>
          </a:p>
        </p:txBody>
      </p:sp>
      <p:sp>
        <p:nvSpPr>
          <p:cNvPr id="4" name="Content Placeholder 3">
            <a:extLst>
              <a:ext uri="{FF2B5EF4-FFF2-40B4-BE49-F238E27FC236}">
                <a16:creationId xmlns:a16="http://schemas.microsoft.com/office/drawing/2014/main" id="{1148AF44-677F-4D1E-8D98-66C0631213FD}"/>
              </a:ext>
            </a:extLst>
          </p:cNvPr>
          <p:cNvSpPr>
            <a:spLocks noGrp="1"/>
          </p:cNvSpPr>
          <p:nvPr>
            <p:ph sz="half" idx="2"/>
          </p:nvPr>
        </p:nvSpPr>
        <p:spPr>
          <a:xfrm>
            <a:off x="6172200" y="1363992"/>
            <a:ext cx="5593976" cy="6197271"/>
          </a:xfrm>
        </p:spPr>
        <p:txBody>
          <a:bodyPr>
            <a:noAutofit/>
          </a:bodyPr>
          <a:lstStyle/>
          <a:p>
            <a:pPr lvl="0"/>
            <a:r>
              <a:rPr lang="en-US" dirty="0"/>
              <a:t>The colonies decided they needed a set of rules, or constitution, to set out how Australia should be run, including how the power to govern should be divided.</a:t>
            </a:r>
          </a:p>
          <a:p>
            <a:pPr lvl="0"/>
            <a:r>
              <a:rPr lang="en-US" dirty="0"/>
              <a:t>The Australian Constitution was written at a series of conventions (meetings) attended by representatives from the colonies.</a:t>
            </a:r>
            <a:endParaRPr lang="en-AU" dirty="0"/>
          </a:p>
          <a:p>
            <a:pPr lvl="0"/>
            <a:r>
              <a:rPr lang="en-US" dirty="0"/>
              <a:t>The Constitution was then approved in referendums (a vote of the people) held in each colony between June 1899 and July 1900.</a:t>
            </a:r>
            <a:endParaRPr lang="en-AU" dirty="0"/>
          </a:p>
          <a:p>
            <a:pPr lvl="0"/>
            <a:r>
              <a:rPr lang="en-US" dirty="0"/>
              <a:t>The Commonwealth of Australia Constitution Act was passed by the British Parliament in July 1900. It allowed the six colonies to become Australian states and created the federal, or Commonwealth, Parliament.</a:t>
            </a:r>
            <a:endParaRPr lang="en-AU" dirty="0"/>
          </a:p>
        </p:txBody>
      </p:sp>
    </p:spTree>
    <p:extLst>
      <p:ext uri="{BB962C8B-B14F-4D97-AF65-F5344CB8AC3E}">
        <p14:creationId xmlns:p14="http://schemas.microsoft.com/office/powerpoint/2010/main" val="331879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Constitutional monarchy</a:t>
            </a:r>
          </a:p>
        </p:txBody>
      </p:sp>
      <p:sp>
        <p:nvSpPr>
          <p:cNvPr id="3" name="Content Placeholder 2"/>
          <p:cNvSpPr>
            <a:spLocks noGrp="1"/>
          </p:cNvSpPr>
          <p:nvPr>
            <p:ph idx="1"/>
          </p:nvPr>
        </p:nvSpPr>
        <p:spPr>
          <a:xfrm>
            <a:off x="838199" y="1280968"/>
            <a:ext cx="9821450" cy="3378714"/>
          </a:xfrm>
        </p:spPr>
        <p:txBody>
          <a:bodyPr>
            <a:normAutofit/>
          </a:bodyPr>
          <a:lstStyle/>
          <a:p>
            <a:pPr lvl="0">
              <a:lnSpc>
                <a:spcPct val="100000"/>
              </a:lnSpc>
            </a:pPr>
            <a:r>
              <a:rPr lang="en-US" dirty="0"/>
              <a:t>The King (represented by the Governor-General) is our head of state and retains some powers which are described and limited by the Constitution and by accepted practices known as conventions.</a:t>
            </a:r>
            <a:endParaRPr lang="en-AU" dirty="0"/>
          </a:p>
          <a:p>
            <a:pPr lvl="0">
              <a:lnSpc>
                <a:spcPct val="100000"/>
              </a:lnSpc>
            </a:pPr>
            <a:r>
              <a:rPr lang="en-US" dirty="0"/>
              <a:t>These powers, exercised by the Governor-General on the advice of the Prime Minister include signing bills into law, calling elections, appointing ministers, and declaring war.</a:t>
            </a:r>
            <a:endParaRPr lang="en-AU" dirty="0"/>
          </a:p>
          <a:p>
            <a:pPr lvl="0">
              <a:lnSpc>
                <a:spcPct val="100000"/>
              </a:lnSpc>
            </a:pPr>
            <a:r>
              <a:rPr lang="en-US" dirty="0"/>
              <a:t>The UK doesn’t have a single written constitution; instead it considers conventions and a number of texts—including the Magna Carta—to serve as a constitution.</a:t>
            </a:r>
            <a:endParaRPr lang="en-AU" dirty="0"/>
          </a:p>
          <a:p>
            <a:pPr>
              <a:lnSpc>
                <a:spcPct val="100000"/>
              </a:lnSpc>
            </a:pPr>
            <a:r>
              <a:rPr lang="en-US" dirty="0"/>
              <a:t>We can change our Constitution through a referendum, which requires a double majority to pass. </a:t>
            </a:r>
            <a:endParaRPr lang="en-AU" dirty="0"/>
          </a:p>
        </p:txBody>
      </p:sp>
      <p:pic>
        <p:nvPicPr>
          <p:cNvPr id="8" name="Picture 7">
            <a:extLst>
              <a:ext uri="{FF2B5EF4-FFF2-40B4-BE49-F238E27FC236}">
                <a16:creationId xmlns:a16="http://schemas.microsoft.com/office/drawing/2014/main" id="{031288DE-F006-41BE-B8D3-EFFF86417F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414941"/>
            <a:ext cx="12192000" cy="3146322"/>
          </a:xfrm>
          <a:prstGeom prst="rect">
            <a:avLst/>
          </a:prstGeom>
        </p:spPr>
      </p:pic>
    </p:spTree>
    <p:extLst>
      <p:ext uri="{BB962C8B-B14F-4D97-AF65-F5344CB8AC3E}">
        <p14:creationId xmlns:p14="http://schemas.microsoft.com/office/powerpoint/2010/main" val="481172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Separation of powers</a:t>
            </a:r>
            <a:endParaRPr lang="en-AU" dirty="0"/>
          </a:p>
        </p:txBody>
      </p:sp>
      <p:sp>
        <p:nvSpPr>
          <p:cNvPr id="3" name="Content Placeholder 2"/>
          <p:cNvSpPr>
            <a:spLocks noGrp="1"/>
          </p:cNvSpPr>
          <p:nvPr>
            <p:ph idx="1"/>
          </p:nvPr>
        </p:nvSpPr>
        <p:spPr>
          <a:xfrm>
            <a:off x="838200" y="1280967"/>
            <a:ext cx="8556321" cy="1031927"/>
          </a:xfrm>
        </p:spPr>
        <p:txBody>
          <a:bodyPr>
            <a:normAutofit/>
          </a:bodyPr>
          <a:lstStyle/>
          <a:p>
            <a:pPr lvl="0">
              <a:lnSpc>
                <a:spcPct val="100000"/>
              </a:lnSpc>
            </a:pPr>
            <a:r>
              <a:rPr lang="en-US" dirty="0"/>
              <a:t>The separation of powers is the principle that the power to govern should be distributed between the Parliament that makes the law, the Executive that puts the law into action and the Judiciary that interprets the law.</a:t>
            </a:r>
            <a:endParaRPr lang="en-AU" dirty="0"/>
          </a:p>
        </p:txBody>
      </p:sp>
      <p:sp>
        <p:nvSpPr>
          <p:cNvPr id="4" name="Content Placeholder 2">
            <a:extLst>
              <a:ext uri="{FF2B5EF4-FFF2-40B4-BE49-F238E27FC236}">
                <a16:creationId xmlns:a16="http://schemas.microsoft.com/office/drawing/2014/main" id="{D946A507-692B-440C-B478-71F1A1B3CD60}"/>
              </a:ext>
            </a:extLst>
          </p:cNvPr>
          <p:cNvSpPr txBox="1">
            <a:spLocks/>
          </p:cNvSpPr>
          <p:nvPr/>
        </p:nvSpPr>
        <p:spPr>
          <a:xfrm>
            <a:off x="838200" y="2284749"/>
            <a:ext cx="7053198" cy="53140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en-US" dirty="0"/>
              <a:t>The separation of powers works together with another principle known as responsible government, to guide the way law is made and managed. Responsible government means that a party, or coalition of parties, must maintain the support of the majority of members of the House of Representatives in order to remain in government. This provides another check on the Executive, ensuring they remain accountable to the Parliament and do not abuse their power.</a:t>
            </a:r>
            <a:endParaRPr lang="en-AU" dirty="0"/>
          </a:p>
          <a:p>
            <a:pPr>
              <a:lnSpc>
                <a:spcPct val="100000"/>
              </a:lnSpc>
            </a:pPr>
            <a:r>
              <a:rPr lang="en-US" dirty="0"/>
              <a:t>Australia does not have a complete separation of powers because some of the roles of the Parliament, the Executive and the Judiciary overlap. For example, the Prime Minister and ministers are part of the Executive and the Parliament. High Court judges, the Prime Minister and ministers are officially appointed by the Governor-General, who is part of the Parliament and the Executive.</a:t>
            </a:r>
            <a:endParaRPr lang="en-AU" dirty="0"/>
          </a:p>
        </p:txBody>
      </p:sp>
      <p:pic>
        <p:nvPicPr>
          <p:cNvPr id="6" name="Picture 5">
            <a:extLst>
              <a:ext uri="{FF2B5EF4-FFF2-40B4-BE49-F238E27FC236}">
                <a16:creationId xmlns:a16="http://schemas.microsoft.com/office/drawing/2014/main" id="{96537D3B-4504-44C0-8605-3BA61FA971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079288" y="2166122"/>
            <a:ext cx="3323398" cy="5579492"/>
          </a:xfrm>
          <a:prstGeom prst="rect">
            <a:avLst/>
          </a:prstGeom>
        </p:spPr>
      </p:pic>
    </p:spTree>
    <p:extLst>
      <p:ext uri="{BB962C8B-B14F-4D97-AF65-F5344CB8AC3E}">
        <p14:creationId xmlns:p14="http://schemas.microsoft.com/office/powerpoint/2010/main" val="2646740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522" y="1363970"/>
            <a:ext cx="5257800" cy="379546"/>
          </a:xfrm>
        </p:spPr>
        <p:txBody>
          <a:bodyPr/>
          <a:lstStyle/>
          <a:p>
            <a:r>
              <a:rPr lang="en-US" dirty="0"/>
              <a:t>Bicameralism</a:t>
            </a:r>
            <a:endParaRPr lang="en-AU" dirty="0"/>
          </a:p>
        </p:txBody>
      </p:sp>
      <p:sp>
        <p:nvSpPr>
          <p:cNvPr id="3" name="Content Placeholder 2"/>
          <p:cNvSpPr>
            <a:spLocks noGrp="1"/>
          </p:cNvSpPr>
          <p:nvPr>
            <p:ph idx="1"/>
          </p:nvPr>
        </p:nvSpPr>
        <p:spPr>
          <a:xfrm>
            <a:off x="5724522" y="1933288"/>
            <a:ext cx="5019675" cy="5720115"/>
          </a:xfrm>
        </p:spPr>
        <p:txBody>
          <a:bodyPr>
            <a:normAutofit/>
          </a:bodyPr>
          <a:lstStyle/>
          <a:p>
            <a:pPr lvl="0">
              <a:lnSpc>
                <a:spcPct val="100000"/>
              </a:lnSpc>
            </a:pPr>
            <a:r>
              <a:rPr lang="en-US" dirty="0"/>
              <a:t>Our Parliament is based partly on the English Westminster system and partly on the American Congress so it is sometimes referred to as a Washminster parliament.</a:t>
            </a:r>
            <a:endParaRPr lang="en-AU" dirty="0"/>
          </a:p>
          <a:p>
            <a:pPr>
              <a:lnSpc>
                <a:spcPct val="100000"/>
              </a:lnSpc>
            </a:pPr>
            <a:r>
              <a:rPr lang="en-US" dirty="0"/>
              <a:t>Our House of Representatives is similar to the UK House of Commons and the American House of Representatives in that representation is based on population. This results in more representatives—and more legislative power—for the states with large populations. In order to balance this, the Constitution establishes a Senate—based on the American Senate—in which each state is represented equally.</a:t>
            </a:r>
            <a:endParaRPr lang="en-AU" dirty="0"/>
          </a:p>
        </p:txBody>
      </p:sp>
      <p:pic>
        <p:nvPicPr>
          <p:cNvPr id="5" name="Picture 4">
            <a:extLst>
              <a:ext uri="{FF2B5EF4-FFF2-40B4-BE49-F238E27FC236}">
                <a16:creationId xmlns:a16="http://schemas.microsoft.com/office/drawing/2014/main" id="{F9FC3749-1960-4663-AEA7-8F4481B8B3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23962" y="231176"/>
            <a:ext cx="3644100" cy="7330087"/>
          </a:xfrm>
          <a:prstGeom prst="rect">
            <a:avLst/>
          </a:prstGeom>
        </p:spPr>
      </p:pic>
    </p:spTree>
    <p:extLst>
      <p:ext uri="{BB962C8B-B14F-4D97-AF65-F5344CB8AC3E}">
        <p14:creationId xmlns:p14="http://schemas.microsoft.com/office/powerpoint/2010/main" val="231294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711650"/>
            <a:ext cx="10628552" cy="506336"/>
          </a:xfrm>
          <a:solidFill>
            <a:schemeClr val="tx2"/>
          </a:solidFill>
        </p:spPr>
        <p:txBody>
          <a:bodyPr lIns="936000" tIns="108000" bIns="90000" anchor="ctr" anchorCtr="0"/>
          <a:lstStyle/>
          <a:p>
            <a:r>
              <a:rPr lang="en-AU" sz="3200" dirty="0">
                <a:solidFill>
                  <a:srgbClr val="FFFFFF"/>
                </a:solidFill>
              </a:rPr>
              <a:t>ACTIVITY</a:t>
            </a:r>
          </a:p>
        </p:txBody>
      </p:sp>
      <p:sp>
        <p:nvSpPr>
          <p:cNvPr id="3" name="Content Placeholder 2"/>
          <p:cNvSpPr>
            <a:spLocks noGrp="1"/>
          </p:cNvSpPr>
          <p:nvPr>
            <p:ph sz="half" idx="1"/>
          </p:nvPr>
        </p:nvSpPr>
        <p:spPr>
          <a:xfrm>
            <a:off x="838200" y="1749754"/>
            <a:ext cx="5616388" cy="5924314"/>
          </a:xfrm>
        </p:spPr>
        <p:txBody>
          <a:bodyPr>
            <a:normAutofit/>
          </a:bodyPr>
          <a:lstStyle/>
          <a:p>
            <a:pPr marL="457200" indent="-457200">
              <a:buFont typeface="+mj-lt"/>
              <a:buAutoNum type="arabicPeriod"/>
            </a:pPr>
            <a:r>
              <a:rPr lang="en-AU" dirty="0"/>
              <a:t>Annotate the 1898 Argus illustration ‘The Great Work for Friday’ with facts you know about federation and questions about what you’d like to know.</a:t>
            </a:r>
          </a:p>
          <a:p>
            <a:pPr marL="457200" indent="-457200">
              <a:buFont typeface="+mj-lt"/>
              <a:buAutoNum type="arabicPeriod"/>
            </a:pPr>
            <a:r>
              <a:rPr lang="en-AU" dirty="0"/>
              <a:t>Explore the additional resources at the end of this module to find answers to your questions. </a:t>
            </a:r>
            <a:br>
              <a:rPr lang="en-US" sz="2000" dirty="0">
                <a:latin typeface="+mj-lt"/>
              </a:rPr>
            </a:br>
            <a:endParaRPr lang="en-AU" sz="2000" dirty="0"/>
          </a:p>
        </p:txBody>
      </p:sp>
      <p:sp>
        <p:nvSpPr>
          <p:cNvPr id="8" name="Oval 7">
            <a:extLst>
              <a:ext uri="{FF2B5EF4-FFF2-40B4-BE49-F238E27FC236}">
                <a16:creationId xmlns:a16="http://schemas.microsoft.com/office/drawing/2014/main" id="{6F960054-FA0A-4784-A1FA-E48B89A5B699}"/>
              </a:ext>
            </a:extLst>
          </p:cNvPr>
          <p:cNvSpPr/>
          <p:nvPr/>
        </p:nvSpPr>
        <p:spPr>
          <a:xfrm>
            <a:off x="725249" y="511923"/>
            <a:ext cx="876300" cy="876300"/>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5190710-5100-4EDB-9D51-62C05EDAD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791" y="691992"/>
            <a:ext cx="523875" cy="523875"/>
          </a:xfrm>
          <a:prstGeom prst="rect">
            <a:avLst/>
          </a:prstGeom>
        </p:spPr>
      </p:pic>
      <p:pic>
        <p:nvPicPr>
          <p:cNvPr id="9" name="Content Placeholder 6">
            <a:extLst>
              <a:ext uri="{FF2B5EF4-FFF2-40B4-BE49-F238E27FC236}">
                <a16:creationId xmlns:a16="http://schemas.microsoft.com/office/drawing/2014/main" id="{CA242051-DD1F-4805-8597-F918882E6E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564" y="212142"/>
            <a:ext cx="4021341" cy="7136977"/>
          </a:xfrm>
          <a:prstGeom prst="rect">
            <a:avLst/>
          </a:prstGeom>
        </p:spPr>
      </p:pic>
    </p:spTree>
    <p:extLst>
      <p:ext uri="{BB962C8B-B14F-4D97-AF65-F5344CB8AC3E}">
        <p14:creationId xmlns:p14="http://schemas.microsoft.com/office/powerpoint/2010/main" val="297799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MODULE 1</a:t>
            </a:r>
          </a:p>
        </p:txBody>
      </p:sp>
      <p:sp>
        <p:nvSpPr>
          <p:cNvPr id="5" name="Subtitle 4"/>
          <p:cNvSpPr>
            <a:spLocks noGrp="1"/>
          </p:cNvSpPr>
          <p:nvPr>
            <p:ph type="subTitle" idx="1"/>
          </p:nvPr>
        </p:nvSpPr>
        <p:spPr/>
        <p:txBody>
          <a:bodyPr/>
          <a:lstStyle/>
          <a:p>
            <a:r>
              <a:rPr lang="en-AU" dirty="0"/>
              <a:t>Democracy</a:t>
            </a:r>
          </a:p>
        </p:txBody>
      </p:sp>
    </p:spTree>
    <p:extLst>
      <p:ext uri="{BB962C8B-B14F-4D97-AF65-F5344CB8AC3E}">
        <p14:creationId xmlns:p14="http://schemas.microsoft.com/office/powerpoint/2010/main" val="2409108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76424"/>
            <a:ext cx="10515600" cy="379546"/>
          </a:xfrm>
        </p:spPr>
        <p:txBody>
          <a:bodyPr/>
          <a:lstStyle/>
          <a:p>
            <a:r>
              <a:rPr lang="en-AU" dirty="0"/>
              <a:t>Food for thought</a:t>
            </a:r>
          </a:p>
        </p:txBody>
      </p:sp>
      <p:sp>
        <p:nvSpPr>
          <p:cNvPr id="3" name="Content Placeholder 2"/>
          <p:cNvSpPr>
            <a:spLocks noGrp="1"/>
          </p:cNvSpPr>
          <p:nvPr>
            <p:ph idx="1"/>
          </p:nvPr>
        </p:nvSpPr>
        <p:spPr>
          <a:xfrm>
            <a:off x="838201" y="1908372"/>
            <a:ext cx="5844987" cy="4640346"/>
          </a:xfrm>
        </p:spPr>
        <p:txBody>
          <a:bodyPr>
            <a:normAutofit/>
          </a:bodyPr>
          <a:lstStyle/>
          <a:p>
            <a:pPr marL="396000" lvl="0" indent="-396000">
              <a:lnSpc>
                <a:spcPct val="100000"/>
              </a:lnSpc>
              <a:spcBef>
                <a:spcPts val="300"/>
              </a:spcBef>
              <a:spcAft>
                <a:spcPts val="1200"/>
              </a:spcAft>
              <a:buClr>
                <a:schemeClr val="tx2"/>
              </a:buClr>
              <a:buSzPct val="100000"/>
              <a:buFont typeface="Wingdings 3" panose="05040102010807070707" pitchFamily="18" charset="2"/>
              <a:buChar char="¢"/>
            </a:pPr>
            <a:r>
              <a:rPr lang="en-US" dirty="0"/>
              <a:t>Why do you think these particular issues were drivers to federate? What else was happening in the world around this time that might be related?</a:t>
            </a:r>
          </a:p>
          <a:p>
            <a:pPr marL="396000" lvl="0" indent="-396000">
              <a:lnSpc>
                <a:spcPct val="100000"/>
              </a:lnSpc>
              <a:spcBef>
                <a:spcPts val="300"/>
              </a:spcBef>
              <a:spcAft>
                <a:spcPts val="1200"/>
              </a:spcAft>
              <a:buClr>
                <a:schemeClr val="tx2"/>
              </a:buClr>
              <a:buSzPct val="100000"/>
              <a:buFont typeface="Wingdings 3" panose="05040102010807070707" pitchFamily="18" charset="2"/>
              <a:buChar char="¢"/>
            </a:pPr>
            <a:r>
              <a:rPr lang="en-US" dirty="0"/>
              <a:t>Why do you think it is so rare for the Australian people to agree to changes to our Constitution?</a:t>
            </a:r>
          </a:p>
          <a:p>
            <a:pPr marL="396000" lvl="0" indent="-396000">
              <a:lnSpc>
                <a:spcPct val="100000"/>
              </a:lnSpc>
              <a:spcBef>
                <a:spcPts val="300"/>
              </a:spcBef>
              <a:spcAft>
                <a:spcPts val="1200"/>
              </a:spcAft>
              <a:buClr>
                <a:schemeClr val="tx2"/>
              </a:buClr>
              <a:buSzPct val="100000"/>
              <a:buFont typeface="Wingdings 3" panose="05040102010807070707" pitchFamily="18" charset="2"/>
              <a:buChar char="¢"/>
            </a:pPr>
            <a:r>
              <a:rPr lang="en-US" dirty="0"/>
              <a:t>Why do you think our Parliament has two houses? Do we need both?</a:t>
            </a:r>
          </a:p>
        </p:txBody>
      </p:sp>
      <p:pic>
        <p:nvPicPr>
          <p:cNvPr id="5" name="Picture 4" descr="A picture containing light&#10;&#10;Description automatically generated">
            <a:extLst>
              <a:ext uri="{FF2B5EF4-FFF2-40B4-BE49-F238E27FC236}">
                <a16:creationId xmlns:a16="http://schemas.microsoft.com/office/drawing/2014/main" id="{14FCBD88-8B3C-422B-8660-174C62375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971" y="1723205"/>
            <a:ext cx="3317964" cy="3317966"/>
          </a:xfrm>
          <a:prstGeom prst="rect">
            <a:avLst/>
          </a:prstGeom>
        </p:spPr>
      </p:pic>
    </p:spTree>
    <p:extLst>
      <p:ext uri="{BB962C8B-B14F-4D97-AF65-F5344CB8AC3E}">
        <p14:creationId xmlns:p14="http://schemas.microsoft.com/office/powerpoint/2010/main" val="2297695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5688972" y="1626543"/>
            <a:ext cx="5781370" cy="379546"/>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AU" sz="2800" b="1"/>
              <a:t>Additional resources</a:t>
            </a:r>
            <a:endParaRPr lang="en-AU" sz="2800" b="1" dirty="0"/>
          </a:p>
        </p:txBody>
      </p:sp>
      <p:sp>
        <p:nvSpPr>
          <p:cNvPr id="8" name="Content Placeholder 2"/>
          <p:cNvSpPr txBox="1">
            <a:spLocks/>
          </p:cNvSpPr>
          <p:nvPr/>
        </p:nvSpPr>
        <p:spPr>
          <a:xfrm>
            <a:off x="5688972" y="2195862"/>
            <a:ext cx="5781370" cy="47024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latin typeface="+mj-lt"/>
              </a:rPr>
              <a:t>PEO resources</a:t>
            </a:r>
            <a:endParaRPr lang="en-AU" sz="2000" dirty="0">
              <a:latin typeface="+mj-lt"/>
            </a:endParaRPr>
          </a:p>
          <a:p>
            <a:pPr>
              <a:lnSpc>
                <a:spcPct val="100000"/>
              </a:lnSpc>
            </a:pPr>
            <a:r>
              <a:rPr lang="en-US" sz="2000" dirty="0"/>
              <a:t>Fact sheet – </a:t>
            </a:r>
            <a:r>
              <a:rPr lang="en-US" sz="2000" u="sng" dirty="0">
                <a:hlinkClick r:id="rId2"/>
              </a:rPr>
              <a:t>Federation</a:t>
            </a:r>
            <a:endParaRPr lang="en-AU" sz="2000" dirty="0"/>
          </a:p>
          <a:p>
            <a:pPr>
              <a:lnSpc>
                <a:spcPct val="100000"/>
              </a:lnSpc>
            </a:pPr>
            <a:r>
              <a:rPr lang="en-US" sz="2000" dirty="0"/>
              <a:t>Website – </a:t>
            </a:r>
            <a:r>
              <a:rPr lang="en-US" sz="2000" u="sng" dirty="0">
                <a:hlinkClick r:id="rId3"/>
              </a:rPr>
              <a:t>Federal Parliament History Timeline</a:t>
            </a:r>
            <a:endParaRPr lang="en-AU" sz="2000" dirty="0"/>
          </a:p>
          <a:p>
            <a:pPr marL="0" indent="0">
              <a:lnSpc>
                <a:spcPct val="100000"/>
              </a:lnSpc>
              <a:spcBef>
                <a:spcPts val="1800"/>
              </a:spcBef>
              <a:buFont typeface="Arial" panose="020B0604020202020204" pitchFamily="34" charset="0"/>
              <a:buNone/>
            </a:pPr>
            <a:r>
              <a:rPr lang="en-US" sz="2000" dirty="0">
                <a:latin typeface="+mj-lt"/>
              </a:rPr>
              <a:t>Other resources</a:t>
            </a:r>
            <a:endParaRPr lang="en-AU" sz="2000" dirty="0">
              <a:latin typeface="+mj-lt"/>
            </a:endParaRPr>
          </a:p>
          <a:p>
            <a:pPr>
              <a:lnSpc>
                <a:spcPct val="100000"/>
              </a:lnSpc>
            </a:pPr>
            <a:r>
              <a:rPr lang="en-US" sz="2000" dirty="0"/>
              <a:t>Museum of Australian Democracy – </a:t>
            </a:r>
            <a:r>
              <a:rPr lang="en-US" sz="2000" u="sng" dirty="0">
                <a:hlinkClick r:id="rId4"/>
              </a:rPr>
              <a:t>Getting it together: from colonies to federation</a:t>
            </a:r>
            <a:endParaRPr lang="en-AU" sz="2000" dirty="0"/>
          </a:p>
          <a:p>
            <a:pPr>
              <a:lnSpc>
                <a:spcPct val="100000"/>
              </a:lnSpc>
            </a:pPr>
            <a:r>
              <a:rPr lang="en-US" sz="2000" dirty="0"/>
              <a:t>Australian Electoral Commission – </a:t>
            </a:r>
            <a:r>
              <a:rPr lang="en-US" sz="2000" u="sng" dirty="0">
                <a:hlinkClick r:id="rId5"/>
              </a:rPr>
              <a:t>Federation</a:t>
            </a:r>
            <a:endParaRPr lang="en-AU" sz="2000" dirty="0"/>
          </a:p>
        </p:txBody>
      </p:sp>
    </p:spTree>
    <p:extLst>
      <p:ext uri="{BB962C8B-B14F-4D97-AF65-F5344CB8AC3E}">
        <p14:creationId xmlns:p14="http://schemas.microsoft.com/office/powerpoint/2010/main" val="2670535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MODULE 3</a:t>
            </a:r>
          </a:p>
        </p:txBody>
      </p:sp>
      <p:sp>
        <p:nvSpPr>
          <p:cNvPr id="5" name="Subtitle 4"/>
          <p:cNvSpPr>
            <a:spLocks noGrp="1"/>
          </p:cNvSpPr>
          <p:nvPr>
            <p:ph type="subTitle" idx="1"/>
          </p:nvPr>
        </p:nvSpPr>
        <p:spPr/>
        <p:txBody>
          <a:bodyPr/>
          <a:lstStyle/>
          <a:p>
            <a:r>
              <a:rPr lang="en-AU" dirty="0"/>
              <a:t>The Australian Constitution</a:t>
            </a:r>
          </a:p>
        </p:txBody>
      </p:sp>
    </p:spTree>
    <p:extLst>
      <p:ext uri="{BB962C8B-B14F-4D97-AF65-F5344CB8AC3E}">
        <p14:creationId xmlns:p14="http://schemas.microsoft.com/office/powerpoint/2010/main" val="4232547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D5DCF8B-E9BA-4331-9F94-9A36F5982442}"/>
              </a:ext>
            </a:extLst>
          </p:cNvPr>
          <p:cNvSpPr>
            <a:spLocks noGrp="1"/>
          </p:cNvSpPr>
          <p:nvPr>
            <p:ph type="body" idx="13"/>
          </p:nvPr>
        </p:nvSpPr>
        <p:spPr/>
        <p:txBody>
          <a:bodyPr/>
          <a:lstStyle/>
          <a:p>
            <a:pPr>
              <a:spcBef>
                <a:spcPts val="2177"/>
              </a:spcBef>
            </a:pPr>
            <a:r>
              <a:rPr lang="en-AU" dirty="0"/>
              <a:t>In this module you will learn that:</a:t>
            </a:r>
          </a:p>
          <a:p>
            <a:pPr>
              <a:spcBef>
                <a:spcPts val="2177"/>
              </a:spcBef>
            </a:pPr>
            <a:r>
              <a:rPr lang="en-AU" dirty="0"/>
              <a:t>The Australian Constitution is the handbook for how to run Australia.</a:t>
            </a:r>
          </a:p>
        </p:txBody>
      </p:sp>
    </p:spTree>
    <p:extLst>
      <p:ext uri="{BB962C8B-B14F-4D97-AF65-F5344CB8AC3E}">
        <p14:creationId xmlns:p14="http://schemas.microsoft.com/office/powerpoint/2010/main" val="88870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E7BFDA4D-BB3F-44E4-B2F5-A17DD2C38FE4}"/>
              </a:ext>
            </a:extLst>
          </p:cNvPr>
          <p:cNvSpPr txBox="1">
            <a:spLocks/>
          </p:cNvSpPr>
          <p:nvPr/>
        </p:nvSpPr>
        <p:spPr>
          <a:xfrm>
            <a:off x="1155755" y="4363851"/>
            <a:ext cx="4566273" cy="12049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7340" indent="-207340" defTabSz="829361">
              <a:spcBef>
                <a:spcPts val="907"/>
              </a:spcBef>
            </a:pPr>
            <a:endParaRPr lang="en-AU" sz="2177" dirty="0">
              <a:solidFill>
                <a:srgbClr val="333132"/>
              </a:solidFill>
              <a:latin typeface="Franklin Gothic Book" panose="020B0503020102020204"/>
            </a:endParaRPr>
          </a:p>
        </p:txBody>
      </p:sp>
      <p:sp>
        <p:nvSpPr>
          <p:cNvPr id="18" name="Content Placeholder 1"/>
          <p:cNvSpPr>
            <a:spLocks noGrp="1"/>
          </p:cNvSpPr>
          <p:nvPr>
            <p:ph idx="1"/>
          </p:nvPr>
        </p:nvSpPr>
        <p:spPr>
          <a:xfrm>
            <a:off x="4314825" y="5408799"/>
            <a:ext cx="6933416" cy="1553312"/>
          </a:xfrm>
        </p:spPr>
        <p:txBody>
          <a:bodyPr/>
          <a:lstStyle/>
          <a:p>
            <a:r>
              <a:rPr lang="en-AU" sz="2400" dirty="0">
                <a:solidFill>
                  <a:srgbClr val="333132"/>
                </a:solidFill>
                <a:hlinkClick r:id="rId2"/>
              </a:rPr>
              <a:t>Constitution – video</a:t>
            </a:r>
            <a:endParaRPr lang="en-AU" sz="2400" dirty="0">
              <a:solidFill>
                <a:srgbClr val="333132"/>
              </a:solidFill>
            </a:endParaRPr>
          </a:p>
        </p:txBody>
      </p:sp>
      <p:sp>
        <p:nvSpPr>
          <p:cNvPr id="3" name="Content Placeholder 2"/>
          <p:cNvSpPr>
            <a:spLocks noGrp="1"/>
          </p:cNvSpPr>
          <p:nvPr>
            <p:ph sz="half" idx="4294967295"/>
          </p:nvPr>
        </p:nvSpPr>
        <p:spPr>
          <a:xfrm>
            <a:off x="4410074" y="1706445"/>
            <a:ext cx="5753101" cy="2657405"/>
          </a:xfrm>
        </p:spPr>
        <p:txBody>
          <a:bodyPr>
            <a:normAutofit/>
          </a:bodyPr>
          <a:lstStyle/>
          <a:p>
            <a:pPr marL="207340" indent="-207340" defTabSz="829361">
              <a:lnSpc>
                <a:spcPct val="100000"/>
              </a:lnSpc>
              <a:spcBef>
                <a:spcPts val="300"/>
              </a:spcBef>
            </a:pPr>
            <a:r>
              <a:rPr lang="en-AU" sz="2400" dirty="0">
                <a:solidFill>
                  <a:srgbClr val="333132"/>
                </a:solidFill>
              </a:rPr>
              <a:t>What is the importance of the Australian Constitution?</a:t>
            </a:r>
          </a:p>
          <a:p>
            <a:pPr marL="207340" indent="-207340" defTabSz="829361">
              <a:lnSpc>
                <a:spcPct val="100000"/>
              </a:lnSpc>
              <a:spcBef>
                <a:spcPts val="300"/>
              </a:spcBef>
            </a:pPr>
            <a:r>
              <a:rPr lang="en-AU" sz="2400" dirty="0">
                <a:solidFill>
                  <a:srgbClr val="333132"/>
                </a:solidFill>
              </a:rPr>
              <a:t>How and why is the separation of powers included in the Constitution?</a:t>
            </a:r>
          </a:p>
          <a:p>
            <a:pPr marL="207340" indent="-207340" defTabSz="829361">
              <a:lnSpc>
                <a:spcPct val="100000"/>
              </a:lnSpc>
              <a:spcBef>
                <a:spcPts val="300"/>
              </a:spcBef>
            </a:pPr>
            <a:r>
              <a:rPr lang="en-AU" sz="2400" dirty="0">
                <a:solidFill>
                  <a:srgbClr val="333132"/>
                </a:solidFill>
              </a:rPr>
              <a:t>What are the components of the Australian Parliament?</a:t>
            </a:r>
          </a:p>
        </p:txBody>
      </p:sp>
      <p:pic>
        <p:nvPicPr>
          <p:cNvPr id="19" name="Graphic 12">
            <a:extLst>
              <a:ext uri="{FF2B5EF4-FFF2-40B4-BE49-F238E27FC236}">
                <a16:creationId xmlns:a16="http://schemas.microsoft.com/office/drawing/2014/main" id="{DFA89B93-2979-4BAE-9974-A6CF06704C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5318" y="4985471"/>
            <a:ext cx="1614337" cy="1710429"/>
          </a:xfrm>
          <a:prstGeom prst="rect">
            <a:avLst/>
          </a:prstGeom>
        </p:spPr>
      </p:pic>
      <p:pic>
        <p:nvPicPr>
          <p:cNvPr id="20" name="Graphic 13">
            <a:extLst>
              <a:ext uri="{FF2B5EF4-FFF2-40B4-BE49-F238E27FC236}">
                <a16:creationId xmlns:a16="http://schemas.microsoft.com/office/drawing/2014/main" id="{A04BAAAD-B89B-4DE0-BD68-151B96EA34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89977" y="1182097"/>
            <a:ext cx="1537442" cy="2193115"/>
          </a:xfrm>
          <a:prstGeom prst="rect">
            <a:avLst/>
          </a:prstGeom>
        </p:spPr>
      </p:pic>
      <p:sp>
        <p:nvSpPr>
          <p:cNvPr id="21" name="Text Placeholder 8">
            <a:extLst>
              <a:ext uri="{FF2B5EF4-FFF2-40B4-BE49-F238E27FC236}">
                <a16:creationId xmlns:a16="http://schemas.microsoft.com/office/drawing/2014/main" id="{7C894445-16A7-418B-B177-DA23D279418B}"/>
              </a:ext>
            </a:extLst>
          </p:cNvPr>
          <p:cNvSpPr txBox="1">
            <a:spLocks/>
          </p:cNvSpPr>
          <p:nvPr/>
        </p:nvSpPr>
        <p:spPr>
          <a:xfrm>
            <a:off x="4322389" y="4900443"/>
            <a:ext cx="5157787" cy="55598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2800" b="1" dirty="0"/>
              <a:t>Resource</a:t>
            </a:r>
            <a:endParaRPr lang="en-US" sz="2800" b="1" dirty="0"/>
          </a:p>
        </p:txBody>
      </p:sp>
      <p:sp>
        <p:nvSpPr>
          <p:cNvPr id="22" name="Text Placeholder 8">
            <a:extLst>
              <a:ext uri="{FF2B5EF4-FFF2-40B4-BE49-F238E27FC236}">
                <a16:creationId xmlns:a16="http://schemas.microsoft.com/office/drawing/2014/main" id="{B6F880F7-DC00-461D-9A0A-D1060A6D0D8E}"/>
              </a:ext>
            </a:extLst>
          </p:cNvPr>
          <p:cNvSpPr txBox="1">
            <a:spLocks/>
          </p:cNvSpPr>
          <p:nvPr/>
        </p:nvSpPr>
        <p:spPr>
          <a:xfrm>
            <a:off x="4322389" y="1150465"/>
            <a:ext cx="5157787" cy="55598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2800" b="1" dirty="0"/>
              <a:t>Focus questions</a:t>
            </a:r>
            <a:endParaRPr lang="en-US" sz="2800" b="1" dirty="0"/>
          </a:p>
        </p:txBody>
      </p:sp>
      <p:cxnSp>
        <p:nvCxnSpPr>
          <p:cNvPr id="23" name="Straight Connector 22">
            <a:extLst>
              <a:ext uri="{FF2B5EF4-FFF2-40B4-BE49-F238E27FC236}">
                <a16:creationId xmlns:a16="http://schemas.microsoft.com/office/drawing/2014/main" id="{B9ABE58B-F491-4DE0-BE68-26D4F802CAB3}"/>
              </a:ext>
            </a:extLst>
          </p:cNvPr>
          <p:cNvCxnSpPr>
            <a:cxnSpLocks/>
          </p:cNvCxnSpPr>
          <p:nvPr/>
        </p:nvCxnSpPr>
        <p:spPr>
          <a:xfrm>
            <a:off x="1331259" y="4454525"/>
            <a:ext cx="9560859"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878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770" y="1751311"/>
            <a:ext cx="5145163" cy="379546"/>
          </a:xfrm>
        </p:spPr>
        <p:txBody>
          <a:bodyPr/>
          <a:lstStyle/>
          <a:p>
            <a:r>
              <a:rPr lang="en-AU" dirty="0"/>
              <a:t>What is the Constitution?</a:t>
            </a:r>
          </a:p>
        </p:txBody>
      </p:sp>
      <p:sp>
        <p:nvSpPr>
          <p:cNvPr id="3" name="Content Placeholder 2"/>
          <p:cNvSpPr>
            <a:spLocks noGrp="1"/>
          </p:cNvSpPr>
          <p:nvPr>
            <p:ph idx="1"/>
          </p:nvPr>
        </p:nvSpPr>
        <p:spPr>
          <a:xfrm>
            <a:off x="923925" y="2320629"/>
            <a:ext cx="5300833" cy="5568645"/>
          </a:xfrm>
        </p:spPr>
        <p:txBody>
          <a:bodyPr>
            <a:normAutofit/>
          </a:bodyPr>
          <a:lstStyle/>
          <a:p>
            <a:pPr lvl="0">
              <a:lnSpc>
                <a:spcPct val="100000"/>
              </a:lnSpc>
            </a:pPr>
            <a:r>
              <a:rPr lang="en-AU" dirty="0"/>
              <a:t>The Constitution provides the rules for how Australia is run.</a:t>
            </a:r>
          </a:p>
          <a:p>
            <a:pPr lvl="0">
              <a:lnSpc>
                <a:spcPct val="100000"/>
              </a:lnSpc>
            </a:pPr>
            <a:r>
              <a:rPr lang="en-AU" dirty="0"/>
              <a:t>It is made up of eight chapters and 128</a:t>
            </a:r>
            <a:r>
              <a:rPr lang="en-US" dirty="0"/>
              <a:t> </a:t>
            </a:r>
            <a:r>
              <a:rPr lang="en-AU" dirty="0"/>
              <a:t>sections.</a:t>
            </a:r>
          </a:p>
          <a:p>
            <a:pPr lvl="0">
              <a:lnSpc>
                <a:spcPct val="100000"/>
              </a:lnSpc>
            </a:pPr>
            <a:r>
              <a:rPr lang="en-AU" dirty="0"/>
              <a:t>It united the six British colonies as separate</a:t>
            </a:r>
            <a:r>
              <a:rPr lang="en-US" dirty="0"/>
              <a:t> </a:t>
            </a:r>
            <a:r>
              <a:rPr lang="en-AU" dirty="0"/>
              <a:t>states within the Commonwealth of</a:t>
            </a:r>
            <a:r>
              <a:rPr lang="en-US" dirty="0"/>
              <a:t> </a:t>
            </a:r>
            <a:r>
              <a:rPr lang="en-AU" dirty="0"/>
              <a:t>Australia. </a:t>
            </a:r>
          </a:p>
          <a:p>
            <a:pPr lvl="0">
              <a:lnSpc>
                <a:spcPct val="100000"/>
              </a:lnSpc>
            </a:pPr>
            <a:r>
              <a:rPr lang="en-AU" dirty="0"/>
              <a:t>While each state kept its own parliament, the Constitution also created a Commonwealth (federal) Parliament. It describes the powers of the federal and state parliaments.</a:t>
            </a:r>
          </a:p>
        </p:txBody>
      </p:sp>
      <p:pic>
        <p:nvPicPr>
          <p:cNvPr id="5" name="Picture 4">
            <a:extLst>
              <a:ext uri="{FF2B5EF4-FFF2-40B4-BE49-F238E27FC236}">
                <a16:creationId xmlns:a16="http://schemas.microsoft.com/office/drawing/2014/main" id="{DF1A620C-F12A-4FB6-96B6-B4CF71F48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946" y="-55534"/>
            <a:ext cx="4800609" cy="7653542"/>
          </a:xfrm>
          <a:prstGeom prst="rect">
            <a:avLst/>
          </a:prstGeom>
        </p:spPr>
      </p:pic>
    </p:spTree>
    <p:extLst>
      <p:ext uri="{BB962C8B-B14F-4D97-AF65-F5344CB8AC3E}">
        <p14:creationId xmlns:p14="http://schemas.microsoft.com/office/powerpoint/2010/main" val="2613533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4737" y="1280967"/>
            <a:ext cx="5343277" cy="6280296"/>
          </a:xfrm>
        </p:spPr>
        <p:txBody>
          <a:bodyPr>
            <a:normAutofit/>
          </a:bodyPr>
          <a:lstStyle/>
          <a:p>
            <a:pPr lvl="0">
              <a:lnSpc>
                <a:spcPct val="100000"/>
              </a:lnSpc>
            </a:pPr>
            <a:r>
              <a:rPr lang="en-AU" dirty="0"/>
              <a:t>The Constitution can only be changed if the Australian people agree. A proposed change must be approved by the federal Parliament. It then has to be put to the Australian people in a special vote called a </a:t>
            </a:r>
            <a:r>
              <a:rPr lang="en-AU" u="sng" dirty="0">
                <a:hlinkClick r:id="rId2"/>
              </a:rPr>
              <a:t>referendum</a:t>
            </a:r>
            <a:r>
              <a:rPr lang="en-AU" dirty="0"/>
              <a:t>, which requires approval by: a majority of voters in a majority of states (at least four of the six states) and a national majority of voters (more than half the voters in Australia must vote YES).</a:t>
            </a:r>
          </a:p>
          <a:p>
            <a:pPr lvl="0">
              <a:lnSpc>
                <a:spcPct val="100000"/>
              </a:lnSpc>
            </a:pPr>
            <a:r>
              <a:rPr lang="en-AU" dirty="0"/>
              <a:t>Territory voters are counted in the national majority.</a:t>
            </a:r>
          </a:p>
          <a:p>
            <a:pPr>
              <a:lnSpc>
                <a:spcPct val="100000"/>
              </a:lnSpc>
            </a:pPr>
            <a:r>
              <a:rPr lang="en-AU" dirty="0"/>
              <a:t>Nineteen referendums proposing 44</a:t>
            </a:r>
            <a:r>
              <a:rPr lang="en-US" dirty="0"/>
              <a:t> </a:t>
            </a:r>
            <a:r>
              <a:rPr lang="en-AU" dirty="0"/>
              <a:t>changes to the Constitution have been held since federation. However, only eight changes have been agreed to by the Australian people.</a:t>
            </a:r>
          </a:p>
        </p:txBody>
      </p:sp>
      <p:grpSp>
        <p:nvGrpSpPr>
          <p:cNvPr id="2" name="Group 1">
            <a:extLst>
              <a:ext uri="{FF2B5EF4-FFF2-40B4-BE49-F238E27FC236}">
                <a16:creationId xmlns:a16="http://schemas.microsoft.com/office/drawing/2014/main" id="{EE518E8E-781B-8031-6E29-3D986F0FADE9}"/>
              </a:ext>
            </a:extLst>
          </p:cNvPr>
          <p:cNvGrpSpPr/>
          <p:nvPr/>
        </p:nvGrpSpPr>
        <p:grpSpPr>
          <a:xfrm>
            <a:off x="1394520" y="828303"/>
            <a:ext cx="3179934" cy="5904655"/>
            <a:chOff x="1775520" y="908721"/>
            <a:chExt cx="3179934" cy="5904655"/>
          </a:xfrm>
        </p:grpSpPr>
        <p:pic>
          <p:nvPicPr>
            <p:cNvPr id="4" name="Picture 3">
              <a:extLst>
                <a:ext uri="{FF2B5EF4-FFF2-40B4-BE49-F238E27FC236}">
                  <a16:creationId xmlns:a16="http://schemas.microsoft.com/office/drawing/2014/main" id="{93CBED9F-DD56-4C71-73F8-932165725F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4645"/>
            <a:stretch/>
          </p:blipFill>
          <p:spPr>
            <a:xfrm>
              <a:off x="1775520" y="908721"/>
              <a:ext cx="3179934" cy="2087573"/>
            </a:xfrm>
            <a:prstGeom prst="rect">
              <a:avLst/>
            </a:prstGeom>
          </p:spPr>
        </p:pic>
        <p:pic>
          <p:nvPicPr>
            <p:cNvPr id="5" name="Picture 4">
              <a:extLst>
                <a:ext uri="{FF2B5EF4-FFF2-40B4-BE49-F238E27FC236}">
                  <a16:creationId xmlns:a16="http://schemas.microsoft.com/office/drawing/2014/main" id="{E344D57F-98B0-FF5B-B632-E2C97563E512}"/>
                </a:ext>
              </a:extLst>
            </p:cNvPr>
            <p:cNvPicPr>
              <a:picLocks noChangeAspect="1"/>
            </p:cNvPicPr>
            <p:nvPr/>
          </p:nvPicPr>
          <p:blipFill>
            <a:blip r:embed="rId4">
              <a:extLst>
                <a:ext uri="{28A0092B-C50C-407E-A947-70E740481C1C}">
                  <a14:useLocalDpi xmlns:a14="http://schemas.microsoft.com/office/drawing/2010/main" val="0"/>
                </a:ext>
              </a:extLst>
            </a:blip>
            <a:srcRect l="115" r="115"/>
            <a:stretch/>
          </p:blipFill>
          <p:spPr>
            <a:xfrm>
              <a:off x="1775520" y="2996293"/>
              <a:ext cx="3179934" cy="1908541"/>
            </a:xfrm>
            <a:prstGeom prst="rect">
              <a:avLst/>
            </a:prstGeom>
          </p:spPr>
        </p:pic>
        <p:pic>
          <p:nvPicPr>
            <p:cNvPr id="6" name="Picture 5">
              <a:extLst>
                <a:ext uri="{FF2B5EF4-FFF2-40B4-BE49-F238E27FC236}">
                  <a16:creationId xmlns:a16="http://schemas.microsoft.com/office/drawing/2014/main" id="{F67C35FC-57D5-B872-2C26-A8D96815DA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603"/>
            <a:stretch/>
          </p:blipFill>
          <p:spPr>
            <a:xfrm>
              <a:off x="1775520" y="4841421"/>
              <a:ext cx="3179934" cy="1971955"/>
            </a:xfrm>
            <a:prstGeom prst="rect">
              <a:avLst/>
            </a:prstGeom>
          </p:spPr>
        </p:pic>
      </p:grpSp>
    </p:spTree>
    <p:extLst>
      <p:ext uri="{BB962C8B-B14F-4D97-AF65-F5344CB8AC3E}">
        <p14:creationId xmlns:p14="http://schemas.microsoft.com/office/powerpoint/2010/main" val="2852484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Separation of powers</a:t>
            </a:r>
          </a:p>
        </p:txBody>
      </p:sp>
      <p:sp>
        <p:nvSpPr>
          <p:cNvPr id="3" name="Content Placeholder 2"/>
          <p:cNvSpPr>
            <a:spLocks noGrp="1"/>
          </p:cNvSpPr>
          <p:nvPr>
            <p:ph sz="half" idx="1"/>
          </p:nvPr>
        </p:nvSpPr>
        <p:spPr>
          <a:xfrm>
            <a:off x="857250" y="1363992"/>
            <a:ext cx="9324975" cy="5617833"/>
          </a:xfrm>
        </p:spPr>
        <p:txBody>
          <a:bodyPr>
            <a:normAutofit/>
          </a:bodyPr>
          <a:lstStyle/>
          <a:p>
            <a:pPr lvl="0"/>
            <a:r>
              <a:rPr lang="en-AU" dirty="0"/>
              <a:t>The Constitution establishes three groups – the Legislature (Parliament), the Executive (Prime Minister and Cabinet) and the Judiciary (federal courts). The</a:t>
            </a:r>
            <a:r>
              <a:rPr lang="en-US" dirty="0"/>
              <a:t> </a:t>
            </a:r>
            <a:r>
              <a:rPr lang="en-AU" dirty="0"/>
              <a:t>power to make and manage federal law is divided, or shared, among these three groups. This division is based on the principle of the ‘separation of powers’. </a:t>
            </a:r>
            <a:br>
              <a:rPr lang="en-AU" dirty="0"/>
            </a:br>
            <a:r>
              <a:rPr lang="en-AU" dirty="0"/>
              <a:t>It allows each group to keep a check on the actions of the others and so prevent the misuse of power.</a:t>
            </a:r>
          </a:p>
          <a:p>
            <a:pPr lvl="0"/>
            <a:r>
              <a:rPr lang="en-AU" dirty="0"/>
              <a:t>Australia does not have a complete separation of powers because some of the roles of the Parliament and the Executive overlap. For example, the Executive is chosen from among government members of the Parliament, and members of the Judiciary (including High Court judges) are appointed by the Governor-General.</a:t>
            </a:r>
          </a:p>
          <a:p>
            <a:pPr lvl="0"/>
            <a:r>
              <a:rPr lang="en-AU" dirty="0"/>
              <a:t>The Parliament</a:t>
            </a:r>
            <a:r>
              <a:rPr lang="en-AU" cap="all" dirty="0"/>
              <a:t> </a:t>
            </a:r>
            <a:r>
              <a:rPr lang="en-AU" dirty="0"/>
              <a:t>makes and changes laws.</a:t>
            </a:r>
          </a:p>
          <a:p>
            <a:pPr lvl="0"/>
            <a:r>
              <a:rPr lang="en-AU" dirty="0"/>
              <a:t>The Executive puts laws into action and carries out the business of government. The Constitution gives the King executive power; in reality, it is the Prime Minister and ministers who perform the work of the executive with the approval of the Governor-General.</a:t>
            </a:r>
          </a:p>
        </p:txBody>
      </p:sp>
    </p:spTree>
    <p:extLst>
      <p:ext uri="{BB962C8B-B14F-4D97-AF65-F5344CB8AC3E}">
        <p14:creationId xmlns:p14="http://schemas.microsoft.com/office/powerpoint/2010/main" val="2529736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1027"/>
          <a:stretch/>
        </p:blipFill>
        <p:spPr>
          <a:xfrm>
            <a:off x="4725941" y="1269864"/>
            <a:ext cx="6090054" cy="4830316"/>
          </a:xfrm>
        </p:spPr>
      </p:pic>
      <p:sp>
        <p:nvSpPr>
          <p:cNvPr id="5" name="Content Placeholder 3">
            <a:extLst>
              <a:ext uri="{FF2B5EF4-FFF2-40B4-BE49-F238E27FC236}">
                <a16:creationId xmlns:a16="http://schemas.microsoft.com/office/drawing/2014/main" id="{ABAAACBE-74E9-42ED-A86C-CB4CED77B12C}"/>
              </a:ext>
            </a:extLst>
          </p:cNvPr>
          <p:cNvSpPr txBox="1">
            <a:spLocks/>
          </p:cNvSpPr>
          <p:nvPr/>
        </p:nvSpPr>
        <p:spPr>
          <a:xfrm>
            <a:off x="870020" y="1365673"/>
            <a:ext cx="3187630" cy="57643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7340" indent="-207340" defTabSz="829361">
              <a:lnSpc>
                <a:spcPct val="100000"/>
              </a:lnSpc>
              <a:spcBef>
                <a:spcPts val="907"/>
              </a:spcBef>
            </a:pPr>
            <a:r>
              <a:rPr lang="en-AU" sz="2000" dirty="0">
                <a:solidFill>
                  <a:srgbClr val="333132"/>
                </a:solidFill>
                <a:latin typeface="Franklin Gothic Book" panose="020B0503020102020204"/>
              </a:rPr>
              <a:t>The High Court acts like an umpire. It interprets the Constitution and existing laws. It also resolves disagreements between the federal and state governments about their law-making powers. Since federation, rulings made by the High Court have strengthened the law-making role of the federal Parliament.</a:t>
            </a:r>
          </a:p>
        </p:txBody>
      </p:sp>
    </p:spTree>
    <p:extLst>
      <p:ext uri="{BB962C8B-B14F-4D97-AF65-F5344CB8AC3E}">
        <p14:creationId xmlns:p14="http://schemas.microsoft.com/office/powerpoint/2010/main" val="3270132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Composition of Parliament</a:t>
            </a:r>
          </a:p>
        </p:txBody>
      </p:sp>
      <p:sp>
        <p:nvSpPr>
          <p:cNvPr id="3" name="Content Placeholder 2"/>
          <p:cNvSpPr>
            <a:spLocks noGrp="1"/>
          </p:cNvSpPr>
          <p:nvPr>
            <p:ph idx="1"/>
          </p:nvPr>
        </p:nvSpPr>
        <p:spPr>
          <a:xfrm>
            <a:off x="866775" y="1319068"/>
            <a:ext cx="9886949" cy="3506186"/>
          </a:xfrm>
        </p:spPr>
        <p:txBody>
          <a:bodyPr>
            <a:normAutofit/>
          </a:bodyPr>
          <a:lstStyle/>
          <a:p>
            <a:pPr lvl="0">
              <a:lnSpc>
                <a:spcPct val="100000"/>
              </a:lnSpc>
            </a:pPr>
            <a:r>
              <a:rPr lang="en-AU" dirty="0"/>
              <a:t>The Australian Constitution describes three components making up the composition of the Australian Parliament: </a:t>
            </a:r>
          </a:p>
          <a:p>
            <a:pPr lvl="1">
              <a:lnSpc>
                <a:spcPct val="100000"/>
              </a:lnSpc>
            </a:pPr>
            <a:r>
              <a:rPr lang="en-AU" dirty="0"/>
              <a:t>the Monarch as head of state, (represented in Australia by the Governor-General)</a:t>
            </a:r>
          </a:p>
          <a:p>
            <a:pPr lvl="1">
              <a:lnSpc>
                <a:spcPct val="100000"/>
              </a:lnSpc>
            </a:pPr>
            <a:r>
              <a:rPr lang="en-AU" dirty="0"/>
              <a:t>the Senate</a:t>
            </a:r>
          </a:p>
          <a:p>
            <a:pPr lvl="1">
              <a:lnSpc>
                <a:spcPct val="100000"/>
              </a:lnSpc>
            </a:pPr>
            <a:r>
              <a:rPr lang="en-AU" dirty="0"/>
              <a:t>the House of Representatives.</a:t>
            </a:r>
          </a:p>
          <a:p>
            <a:pPr>
              <a:lnSpc>
                <a:spcPct val="100000"/>
              </a:lnSpc>
            </a:pPr>
            <a:r>
              <a:rPr lang="en-AU" dirty="0"/>
              <a:t>The King is represented in Australia by the Governor-General. The Governor-General performs the ceremonial functions of head of state on behalf of the King. The Governor-General exercises their power under advice from the executive government. Under the Constitution the Governor-General is commander in chief of the defence force.</a:t>
            </a:r>
          </a:p>
          <a:p>
            <a:pPr lvl="0">
              <a:lnSpc>
                <a:spcPct val="100000"/>
              </a:lnSpc>
            </a:pPr>
            <a:endParaRPr lang="en-AU" dirty="0"/>
          </a:p>
        </p:txBody>
      </p:sp>
      <p:pic>
        <p:nvPicPr>
          <p:cNvPr id="7" name="Picture 6" descr="Text&#10;&#10;Description automatically generated">
            <a:extLst>
              <a:ext uri="{FF2B5EF4-FFF2-40B4-BE49-F238E27FC236}">
                <a16:creationId xmlns:a16="http://schemas.microsoft.com/office/drawing/2014/main" id="{3A8570D2-7EFA-AE7F-C73D-20DDEE02F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49" y="4142581"/>
            <a:ext cx="9525000" cy="3257550"/>
          </a:xfrm>
          <a:prstGeom prst="rect">
            <a:avLst/>
          </a:prstGeom>
        </p:spPr>
      </p:pic>
    </p:spTree>
    <p:extLst>
      <p:ext uri="{BB962C8B-B14F-4D97-AF65-F5344CB8AC3E}">
        <p14:creationId xmlns:p14="http://schemas.microsoft.com/office/powerpoint/2010/main" val="1030781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83C2D4-37B0-4C77-96E6-D6C0B5F62180}"/>
              </a:ext>
            </a:extLst>
          </p:cNvPr>
          <p:cNvSpPr>
            <a:spLocks noGrp="1"/>
          </p:cNvSpPr>
          <p:nvPr>
            <p:ph type="body" idx="13"/>
          </p:nvPr>
        </p:nvSpPr>
        <p:spPr/>
        <p:txBody>
          <a:bodyPr/>
          <a:lstStyle/>
          <a:p>
            <a:pPr>
              <a:lnSpc>
                <a:spcPct val="100000"/>
              </a:lnSpc>
            </a:pPr>
            <a:r>
              <a:rPr lang="en-US" dirty="0">
                <a:latin typeface="+mn-lt"/>
              </a:rPr>
              <a:t>In this module you will learn that:</a:t>
            </a:r>
          </a:p>
          <a:p>
            <a:pPr>
              <a:lnSpc>
                <a:spcPct val="100000"/>
              </a:lnSpc>
            </a:pPr>
            <a:r>
              <a:rPr lang="en-US" sz="4400" dirty="0">
                <a:latin typeface="+mn-lt"/>
              </a:rPr>
              <a:t>Australia is a constitutional monarchy and a representative democracy.</a:t>
            </a:r>
          </a:p>
        </p:txBody>
      </p:sp>
    </p:spTree>
    <p:extLst>
      <p:ext uri="{BB962C8B-B14F-4D97-AF65-F5344CB8AC3E}">
        <p14:creationId xmlns:p14="http://schemas.microsoft.com/office/powerpoint/2010/main" val="3609800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E5BC70-1342-4603-A75B-BAEBBB140AAC}"/>
              </a:ext>
            </a:extLst>
          </p:cNvPr>
          <p:cNvSpPr>
            <a:spLocks noGrp="1"/>
          </p:cNvSpPr>
          <p:nvPr>
            <p:ph idx="1"/>
          </p:nvPr>
        </p:nvSpPr>
        <p:spPr>
          <a:xfrm>
            <a:off x="923926" y="1280968"/>
            <a:ext cx="9334499" cy="3366189"/>
          </a:xfrm>
        </p:spPr>
        <p:txBody>
          <a:bodyPr>
            <a:normAutofit/>
          </a:bodyPr>
          <a:lstStyle/>
          <a:p>
            <a:pPr lvl="0">
              <a:lnSpc>
                <a:spcPct val="100000"/>
              </a:lnSpc>
            </a:pPr>
            <a:r>
              <a:rPr lang="en-AU" dirty="0"/>
              <a:t>The Constitution specifies the composition of the House of Representatives and the Senate. The two houses have similar law-making powers and laws can only be passed or changed with the approval of both houses. </a:t>
            </a:r>
          </a:p>
          <a:p>
            <a:pPr>
              <a:lnSpc>
                <a:spcPct val="100000"/>
              </a:lnSpc>
            </a:pPr>
            <a:r>
              <a:rPr lang="en-AU" dirty="0"/>
              <a:t>The House of Representatives is based on population, with members representing electorates made up of approximately the same number of people. The Senate, or the upper house, provides all states with equal representation. Because states with greater population end up with more representation in the House of Representatives, the Senate ensures these states do not dominate the Parliament. </a:t>
            </a:r>
          </a:p>
        </p:txBody>
      </p:sp>
      <p:pic>
        <p:nvPicPr>
          <p:cNvPr id="3" name="Picture 2">
            <a:extLst>
              <a:ext uri="{FF2B5EF4-FFF2-40B4-BE49-F238E27FC236}">
                <a16:creationId xmlns:a16="http://schemas.microsoft.com/office/drawing/2014/main" id="{86D23927-1A50-4481-BDBB-5F89E5D3C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850" y="4486275"/>
            <a:ext cx="9492758" cy="1977658"/>
          </a:xfrm>
          <a:prstGeom prst="rect">
            <a:avLst/>
          </a:prstGeom>
        </p:spPr>
      </p:pic>
    </p:spTree>
    <p:extLst>
      <p:ext uri="{BB962C8B-B14F-4D97-AF65-F5344CB8AC3E}">
        <p14:creationId xmlns:p14="http://schemas.microsoft.com/office/powerpoint/2010/main" val="4132255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711650"/>
            <a:ext cx="10628552" cy="506336"/>
          </a:xfrm>
          <a:solidFill>
            <a:schemeClr val="tx2"/>
          </a:solidFill>
        </p:spPr>
        <p:txBody>
          <a:bodyPr lIns="936000" tIns="108000" bIns="90000" anchor="ctr" anchorCtr="0"/>
          <a:lstStyle/>
          <a:p>
            <a:r>
              <a:rPr lang="en-AU" sz="3200" dirty="0">
                <a:solidFill>
                  <a:srgbClr val="FFFFFF"/>
                </a:solidFill>
              </a:rPr>
              <a:t>CLASS ACTIVITIES</a:t>
            </a:r>
          </a:p>
        </p:txBody>
      </p:sp>
      <p:sp>
        <p:nvSpPr>
          <p:cNvPr id="3" name="Content Placeholder 2"/>
          <p:cNvSpPr>
            <a:spLocks noGrp="1"/>
          </p:cNvSpPr>
          <p:nvPr>
            <p:ph sz="half" idx="1"/>
          </p:nvPr>
        </p:nvSpPr>
        <p:spPr>
          <a:xfrm>
            <a:off x="838200" y="1749754"/>
            <a:ext cx="4276725" cy="4774871"/>
          </a:xfrm>
        </p:spPr>
        <p:txBody>
          <a:bodyPr>
            <a:normAutofit/>
          </a:bodyPr>
          <a:lstStyle/>
          <a:p>
            <a:pPr marL="414680" indent="-414680">
              <a:buFont typeface="+mj-lt"/>
              <a:buAutoNum type="arabicPeriod"/>
            </a:pPr>
            <a:r>
              <a:rPr lang="en-US" dirty="0"/>
              <a:t>Consider the decisions made by the drafters of the Australian Constitution. Would the same decisions be made if the Constitution were being written today?</a:t>
            </a:r>
          </a:p>
          <a:p>
            <a:pPr marL="414680" indent="-414680">
              <a:buFont typeface="+mj-lt"/>
              <a:buAutoNum type="arabicPeriod"/>
            </a:pPr>
            <a:r>
              <a:rPr lang="en-US" dirty="0"/>
              <a:t>Imagine you are writing a constitution for a new federation. Using the scaffold on the next slide, design a constitution for a new federation.</a:t>
            </a:r>
          </a:p>
          <a:p>
            <a:pPr marL="0" indent="0">
              <a:buNone/>
            </a:pPr>
            <a:br>
              <a:rPr lang="en-US" sz="2000" dirty="0"/>
            </a:br>
            <a:endParaRPr lang="en-AU" sz="2000" dirty="0"/>
          </a:p>
        </p:txBody>
      </p:sp>
      <p:sp>
        <p:nvSpPr>
          <p:cNvPr id="8" name="Oval 7">
            <a:extLst>
              <a:ext uri="{FF2B5EF4-FFF2-40B4-BE49-F238E27FC236}">
                <a16:creationId xmlns:a16="http://schemas.microsoft.com/office/drawing/2014/main" id="{6F960054-FA0A-4784-A1FA-E48B89A5B699}"/>
              </a:ext>
            </a:extLst>
          </p:cNvPr>
          <p:cNvSpPr/>
          <p:nvPr/>
        </p:nvSpPr>
        <p:spPr>
          <a:xfrm>
            <a:off x="725249" y="511923"/>
            <a:ext cx="876300" cy="876300"/>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5190710-5100-4EDB-9D51-62C05EDAD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791" y="691992"/>
            <a:ext cx="523875" cy="523875"/>
          </a:xfrm>
          <a:prstGeom prst="rect">
            <a:avLst/>
          </a:prstGeom>
        </p:spPr>
      </p:pic>
      <p:pic>
        <p:nvPicPr>
          <p:cNvPr id="10" name="Content Placeholder 6">
            <a:extLst>
              <a:ext uri="{FF2B5EF4-FFF2-40B4-BE49-F238E27FC236}">
                <a16:creationId xmlns:a16="http://schemas.microsoft.com/office/drawing/2014/main" id="{CA242051-DD1F-4805-8597-F918882E6E93}"/>
              </a:ext>
            </a:extLst>
          </p:cNvPr>
          <p:cNvPicPr>
            <a:picLocks noChangeAspect="1"/>
          </p:cNvPicPr>
          <p:nvPr/>
        </p:nvPicPr>
        <p:blipFill rotWithShape="1">
          <a:blip r:embed="rId4">
            <a:extLst>
              <a:ext uri="{28A0092B-C50C-407E-A947-70E740481C1C}">
                <a14:useLocalDpi xmlns:a14="http://schemas.microsoft.com/office/drawing/2010/main" val="0"/>
              </a:ext>
            </a:extLst>
          </a:blip>
          <a:srcRect b="2578"/>
          <a:stretch/>
        </p:blipFill>
        <p:spPr>
          <a:xfrm>
            <a:off x="5781677" y="1597354"/>
            <a:ext cx="5669279" cy="5228588"/>
          </a:xfrm>
          <a:prstGeom prst="rect">
            <a:avLst/>
          </a:prstGeom>
        </p:spPr>
      </p:pic>
    </p:spTree>
    <p:extLst>
      <p:ext uri="{BB962C8B-B14F-4D97-AF65-F5344CB8AC3E}">
        <p14:creationId xmlns:p14="http://schemas.microsoft.com/office/powerpoint/2010/main" val="3861616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alpha val="15000"/>
          </a:schemeClr>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38B4D50-47E6-4F96-A761-E5AF4A9C1DEF}"/>
              </a:ext>
            </a:extLst>
          </p:cNvPr>
          <p:cNvGraphicFramePr>
            <a:graphicFrameLocks noGrp="1"/>
          </p:cNvGraphicFramePr>
          <p:nvPr>
            <p:ph idx="1"/>
            <p:extLst>
              <p:ext uri="{D42A27DB-BD31-4B8C-83A1-F6EECF244321}">
                <p14:modId xmlns:p14="http://schemas.microsoft.com/office/powerpoint/2010/main" val="2735096085"/>
              </p:ext>
            </p:extLst>
          </p:nvPr>
        </p:nvGraphicFramePr>
        <p:xfrm>
          <a:off x="267286" y="309283"/>
          <a:ext cx="11718388" cy="6912660"/>
        </p:xfrm>
        <a:graphic>
          <a:graphicData uri="http://schemas.openxmlformats.org/drawingml/2006/table">
            <a:tbl>
              <a:tblPr firstRow="1" firstCol="1" bandRow="1"/>
              <a:tblGrid>
                <a:gridCol w="1617785">
                  <a:extLst>
                    <a:ext uri="{9D8B030D-6E8A-4147-A177-3AD203B41FA5}">
                      <a16:colId xmlns:a16="http://schemas.microsoft.com/office/drawing/2014/main" val="20000"/>
                    </a:ext>
                  </a:extLst>
                </a:gridCol>
                <a:gridCol w="2644726">
                  <a:extLst>
                    <a:ext uri="{9D8B030D-6E8A-4147-A177-3AD203B41FA5}">
                      <a16:colId xmlns:a16="http://schemas.microsoft.com/office/drawing/2014/main" val="20001"/>
                    </a:ext>
                  </a:extLst>
                </a:gridCol>
                <a:gridCol w="2800106">
                  <a:extLst>
                    <a:ext uri="{9D8B030D-6E8A-4147-A177-3AD203B41FA5}">
                      <a16:colId xmlns:a16="http://schemas.microsoft.com/office/drawing/2014/main" val="20002"/>
                    </a:ext>
                  </a:extLst>
                </a:gridCol>
                <a:gridCol w="2869174">
                  <a:extLst>
                    <a:ext uri="{9D8B030D-6E8A-4147-A177-3AD203B41FA5}">
                      <a16:colId xmlns:a16="http://schemas.microsoft.com/office/drawing/2014/main" val="20003"/>
                    </a:ext>
                  </a:extLst>
                </a:gridCol>
                <a:gridCol w="1786597">
                  <a:extLst>
                    <a:ext uri="{9D8B030D-6E8A-4147-A177-3AD203B41FA5}">
                      <a16:colId xmlns:a16="http://schemas.microsoft.com/office/drawing/2014/main" val="20004"/>
                    </a:ext>
                  </a:extLst>
                </a:gridCol>
              </a:tblGrid>
              <a:tr h="297522">
                <a:tc>
                  <a:txBody>
                    <a:bodyPr/>
                    <a:lstStyle/>
                    <a:p>
                      <a:pPr marR="180340">
                        <a:lnSpc>
                          <a:spcPct val="90000"/>
                        </a:lnSpc>
                        <a:spcAft>
                          <a:spcPts val="0"/>
                        </a:spcAft>
                      </a:pPr>
                      <a:r>
                        <a:rPr lang="en-US" sz="1400" dirty="0">
                          <a:effectLst/>
                          <a:latin typeface="Arial"/>
                          <a:ea typeface="Times New Roman"/>
                          <a:cs typeface="Times New Roman"/>
                        </a:rPr>
                        <a:t> </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R="180340">
                        <a:lnSpc>
                          <a:spcPct val="90000"/>
                        </a:lnSpc>
                        <a:spcAft>
                          <a:spcPts val="0"/>
                        </a:spcAft>
                      </a:pPr>
                      <a:r>
                        <a:rPr lang="en-US" sz="1400" b="1" dirty="0">
                          <a:effectLst/>
                          <a:latin typeface="Arial"/>
                          <a:ea typeface="Times New Roman"/>
                          <a:cs typeface="Times New Roman"/>
                        </a:rPr>
                        <a:t>Option 1</a:t>
                      </a:r>
                      <a:endParaRPr lang="en-AU" sz="1400" b="1"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b="1" dirty="0">
                          <a:effectLst/>
                          <a:latin typeface="Arial"/>
                          <a:ea typeface="Times New Roman"/>
                          <a:cs typeface="Times New Roman"/>
                        </a:rPr>
                        <a:t>Option 2</a:t>
                      </a:r>
                      <a:endParaRPr lang="en-AU" sz="1400" b="1"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6FCFC"/>
                    </a:solidFill>
                  </a:tcPr>
                </a:tc>
                <a:tc>
                  <a:txBody>
                    <a:bodyPr/>
                    <a:lstStyle/>
                    <a:p>
                      <a:pPr marR="180340">
                        <a:lnSpc>
                          <a:spcPct val="90000"/>
                        </a:lnSpc>
                        <a:spcAft>
                          <a:spcPts val="0"/>
                        </a:spcAft>
                      </a:pPr>
                      <a:r>
                        <a:rPr lang="en-US" sz="1400" b="1" dirty="0">
                          <a:effectLst/>
                          <a:latin typeface="Arial"/>
                          <a:ea typeface="Times New Roman"/>
                          <a:cs typeface="Times New Roman"/>
                        </a:rPr>
                        <a:t>Option 3</a:t>
                      </a:r>
                      <a:endParaRPr lang="en-AU" sz="1400" b="1"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b="1" dirty="0">
                          <a:effectLst/>
                          <a:latin typeface="Arial"/>
                          <a:ea typeface="Times New Roman"/>
                          <a:cs typeface="Times New Roman"/>
                        </a:rPr>
                        <a:t>Create your own</a:t>
                      </a:r>
                      <a:endParaRPr lang="en-AU" sz="1400" b="1"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13910">
                <a:tc>
                  <a:txBody>
                    <a:bodyPr/>
                    <a:lstStyle/>
                    <a:p>
                      <a:pPr marR="180340">
                        <a:lnSpc>
                          <a:spcPct val="90000"/>
                        </a:lnSpc>
                        <a:spcAft>
                          <a:spcPts val="0"/>
                        </a:spcAft>
                      </a:pPr>
                      <a:r>
                        <a:rPr lang="en-US" sz="1400" b="1" dirty="0">
                          <a:effectLst/>
                          <a:latin typeface="Arial"/>
                          <a:ea typeface="Times New Roman"/>
                          <a:cs typeface="Times New Roman"/>
                        </a:rPr>
                        <a:t>Levels of government</a:t>
                      </a:r>
                      <a:endParaRPr lang="en-AU" sz="1400" b="1"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R="180340">
                        <a:lnSpc>
                          <a:spcPct val="90000"/>
                        </a:lnSpc>
                        <a:spcAft>
                          <a:spcPts val="0"/>
                        </a:spcAft>
                      </a:pPr>
                      <a:r>
                        <a:rPr lang="en-US" sz="1400" dirty="0">
                          <a:effectLst/>
                          <a:latin typeface="Arial"/>
                          <a:ea typeface="Times New Roman"/>
                          <a:cs typeface="Times New Roman"/>
                        </a:rPr>
                        <a:t>Three levels – federal, state, and local</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Two levels – federal and local</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6FCFC"/>
                    </a:solidFill>
                  </a:tcPr>
                </a:tc>
                <a:tc>
                  <a:txBody>
                    <a:bodyPr/>
                    <a:lstStyle/>
                    <a:p>
                      <a:pPr marR="180340">
                        <a:lnSpc>
                          <a:spcPct val="90000"/>
                        </a:lnSpc>
                        <a:spcAft>
                          <a:spcPts val="0"/>
                        </a:spcAft>
                      </a:pPr>
                      <a:r>
                        <a:rPr lang="en-US" sz="1400" dirty="0">
                          <a:effectLst/>
                          <a:latin typeface="Arial"/>
                          <a:ea typeface="Times New Roman"/>
                          <a:cs typeface="Times New Roman"/>
                        </a:rPr>
                        <a:t>Two levels – federal and state</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 </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marR="180340">
                        <a:lnSpc>
                          <a:spcPct val="90000"/>
                        </a:lnSpc>
                        <a:spcAft>
                          <a:spcPts val="0"/>
                        </a:spcAft>
                      </a:pPr>
                      <a:r>
                        <a:rPr lang="en-US" sz="1400" b="1" dirty="0">
                          <a:effectLst/>
                          <a:latin typeface="Arial"/>
                          <a:ea typeface="Times New Roman"/>
                          <a:cs typeface="Times New Roman"/>
                        </a:rPr>
                        <a:t>Head of State</a:t>
                      </a:r>
                      <a:endParaRPr lang="en-AU" sz="1400" b="1"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R="180340">
                        <a:lnSpc>
                          <a:spcPct val="90000"/>
                        </a:lnSpc>
                        <a:spcAft>
                          <a:spcPts val="0"/>
                        </a:spcAft>
                      </a:pPr>
                      <a:r>
                        <a:rPr lang="en-US" sz="1400" dirty="0">
                          <a:effectLst/>
                          <a:latin typeface="Arial"/>
                          <a:ea typeface="Times New Roman"/>
                          <a:cs typeface="Times New Roman"/>
                        </a:rPr>
                        <a:t>Hereditary monarchy</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Appointed by parliament</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6FCFC"/>
                    </a:solidFill>
                  </a:tcPr>
                </a:tc>
                <a:tc>
                  <a:txBody>
                    <a:bodyPr/>
                    <a:lstStyle/>
                    <a:p>
                      <a:pPr marR="180340">
                        <a:lnSpc>
                          <a:spcPct val="90000"/>
                        </a:lnSpc>
                        <a:spcAft>
                          <a:spcPts val="0"/>
                        </a:spcAft>
                      </a:pPr>
                      <a:r>
                        <a:rPr lang="en-US" sz="1400" dirty="0">
                          <a:effectLst/>
                          <a:latin typeface="Arial"/>
                          <a:ea typeface="Times New Roman"/>
                          <a:cs typeface="Times New Roman"/>
                        </a:rPr>
                        <a:t>Elected by the people</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 </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82884">
                <a:tc>
                  <a:txBody>
                    <a:bodyPr/>
                    <a:lstStyle/>
                    <a:p>
                      <a:pPr marR="180340">
                        <a:lnSpc>
                          <a:spcPct val="90000"/>
                        </a:lnSpc>
                        <a:spcAft>
                          <a:spcPts val="0"/>
                        </a:spcAft>
                      </a:pPr>
                      <a:r>
                        <a:rPr lang="en-US" sz="1400" b="1" dirty="0">
                          <a:effectLst/>
                          <a:latin typeface="Arial"/>
                          <a:ea typeface="Times New Roman"/>
                          <a:cs typeface="Times New Roman"/>
                        </a:rPr>
                        <a:t>Executive government</a:t>
                      </a:r>
                      <a:endParaRPr lang="en-AU" sz="1400" b="1"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R="180340">
                        <a:lnSpc>
                          <a:spcPct val="90000"/>
                        </a:lnSpc>
                        <a:spcAft>
                          <a:spcPts val="0"/>
                        </a:spcAft>
                      </a:pPr>
                      <a:r>
                        <a:rPr lang="en-US" sz="1400" dirty="0">
                          <a:effectLst/>
                          <a:latin typeface="Arial"/>
                          <a:ea typeface="Times New Roman"/>
                          <a:cs typeface="Times New Roman"/>
                        </a:rPr>
                        <a:t>Appointed by the Prime Minister from among elected representatives in their party</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Appointed by the Head of State, may or may not be elected representatives</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6FCFC"/>
                    </a:solidFill>
                  </a:tcPr>
                </a:tc>
                <a:tc>
                  <a:txBody>
                    <a:bodyPr/>
                    <a:lstStyle/>
                    <a:p>
                      <a:pPr marR="180340">
                        <a:lnSpc>
                          <a:spcPct val="90000"/>
                        </a:lnSpc>
                        <a:spcAft>
                          <a:spcPts val="0"/>
                        </a:spcAft>
                      </a:pPr>
                      <a:r>
                        <a:rPr lang="en-US" sz="1400" dirty="0">
                          <a:effectLst/>
                          <a:latin typeface="Arial"/>
                          <a:ea typeface="Times New Roman"/>
                          <a:cs typeface="Times New Roman"/>
                        </a:rPr>
                        <a:t>Made up of the Head of State, the Prime Minister and elected representatives from across the parliament</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 </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30297">
                <a:tc>
                  <a:txBody>
                    <a:bodyPr/>
                    <a:lstStyle/>
                    <a:p>
                      <a:pPr marR="180340">
                        <a:lnSpc>
                          <a:spcPct val="90000"/>
                        </a:lnSpc>
                        <a:spcAft>
                          <a:spcPts val="0"/>
                        </a:spcAft>
                      </a:pPr>
                      <a:r>
                        <a:rPr lang="en-US" sz="1400" b="1" dirty="0">
                          <a:effectLst/>
                          <a:latin typeface="Arial"/>
                          <a:ea typeface="Times New Roman"/>
                          <a:cs typeface="Times New Roman"/>
                        </a:rPr>
                        <a:t>Parliamentary structure</a:t>
                      </a:r>
                      <a:endParaRPr lang="en-AU" sz="1400" b="1"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R="180340">
                        <a:lnSpc>
                          <a:spcPct val="90000"/>
                        </a:lnSpc>
                        <a:spcAft>
                          <a:spcPts val="0"/>
                        </a:spcAft>
                      </a:pPr>
                      <a:r>
                        <a:rPr lang="en-US" sz="1400" dirty="0">
                          <a:effectLst/>
                          <a:latin typeface="Arial"/>
                          <a:ea typeface="Times New Roman"/>
                          <a:cs typeface="Times New Roman"/>
                        </a:rPr>
                        <a:t>Bi-cameral – two chambers</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Single chamber</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6FCFC"/>
                    </a:solidFill>
                  </a:tcPr>
                </a:tc>
                <a:tc>
                  <a:txBody>
                    <a:bodyPr/>
                    <a:lstStyle/>
                    <a:p>
                      <a:pPr marR="180340">
                        <a:lnSpc>
                          <a:spcPct val="90000"/>
                        </a:lnSpc>
                        <a:spcAft>
                          <a:spcPts val="0"/>
                        </a:spcAft>
                      </a:pPr>
                      <a:r>
                        <a:rPr lang="en-US" sz="1400" dirty="0">
                          <a:effectLst/>
                          <a:latin typeface="Arial"/>
                          <a:ea typeface="Times New Roman"/>
                          <a:cs typeface="Times New Roman"/>
                        </a:rPr>
                        <a:t>Two chambers plus an advisory body appointed by the parliament or the head of state</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 </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21969">
                <a:tc>
                  <a:txBody>
                    <a:bodyPr/>
                    <a:lstStyle/>
                    <a:p>
                      <a:pPr marR="180340">
                        <a:lnSpc>
                          <a:spcPct val="90000"/>
                        </a:lnSpc>
                        <a:spcAft>
                          <a:spcPts val="0"/>
                        </a:spcAft>
                      </a:pPr>
                      <a:r>
                        <a:rPr lang="en-US" sz="1400" b="1" dirty="0">
                          <a:effectLst/>
                          <a:latin typeface="Arial"/>
                          <a:ea typeface="Times New Roman"/>
                          <a:cs typeface="Times New Roman"/>
                        </a:rPr>
                        <a:t>Parliamentary powers</a:t>
                      </a:r>
                      <a:endParaRPr lang="en-AU" sz="1400" b="1"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R="180340">
                        <a:lnSpc>
                          <a:spcPct val="90000"/>
                        </a:lnSpc>
                        <a:spcAft>
                          <a:spcPts val="0"/>
                        </a:spcAft>
                      </a:pPr>
                      <a:r>
                        <a:rPr lang="en-US" sz="1400" dirty="0">
                          <a:effectLst/>
                          <a:latin typeface="Arial"/>
                          <a:ea typeface="Times New Roman"/>
                          <a:cs typeface="Times New Roman"/>
                        </a:rPr>
                        <a:t>Power to make laws on a limited number of topics, with remaining issues left to the other levels of government</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Power to make laws on any topic, but also to delegate power to the other levels of government</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6FCFC"/>
                    </a:solidFill>
                  </a:tcPr>
                </a:tc>
                <a:tc>
                  <a:txBody>
                    <a:bodyPr/>
                    <a:lstStyle/>
                    <a:p>
                      <a:pPr marR="180340">
                        <a:lnSpc>
                          <a:spcPct val="90000"/>
                        </a:lnSpc>
                        <a:spcAft>
                          <a:spcPts val="0"/>
                        </a:spcAft>
                      </a:pPr>
                      <a:r>
                        <a:rPr lang="en-US" sz="1400" dirty="0">
                          <a:effectLst/>
                          <a:latin typeface="Arial"/>
                          <a:ea typeface="Times New Roman"/>
                          <a:cs typeface="Times New Roman"/>
                        </a:rPr>
                        <a:t>Power to allow or disallow laws made by the other levels of government</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 </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30297">
                <a:tc>
                  <a:txBody>
                    <a:bodyPr/>
                    <a:lstStyle/>
                    <a:p>
                      <a:pPr marR="180340">
                        <a:lnSpc>
                          <a:spcPct val="90000"/>
                        </a:lnSpc>
                        <a:spcAft>
                          <a:spcPts val="0"/>
                        </a:spcAft>
                      </a:pPr>
                      <a:r>
                        <a:rPr lang="en-US" sz="1400" b="1" dirty="0">
                          <a:effectLst/>
                          <a:latin typeface="Arial"/>
                          <a:ea typeface="Times New Roman"/>
                          <a:cs typeface="Times New Roman"/>
                        </a:rPr>
                        <a:t>Election frequency</a:t>
                      </a:r>
                      <a:endParaRPr lang="en-AU" sz="1400" b="1"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R="180340">
                        <a:lnSpc>
                          <a:spcPct val="90000"/>
                        </a:lnSpc>
                        <a:spcAft>
                          <a:spcPts val="0"/>
                        </a:spcAft>
                      </a:pPr>
                      <a:r>
                        <a:rPr lang="en-US" sz="1400" dirty="0">
                          <a:effectLst/>
                          <a:latin typeface="Arial"/>
                          <a:ea typeface="Times New Roman"/>
                          <a:cs typeface="Times New Roman"/>
                        </a:rPr>
                        <a:t>Elections to be held on a regular schedule</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Elections to be held when decided by the head of state</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6FCFC"/>
                    </a:solidFill>
                  </a:tcPr>
                </a:tc>
                <a:tc>
                  <a:txBody>
                    <a:bodyPr/>
                    <a:lstStyle/>
                    <a:p>
                      <a:pPr marR="180340">
                        <a:lnSpc>
                          <a:spcPct val="90000"/>
                        </a:lnSpc>
                        <a:spcAft>
                          <a:spcPts val="0"/>
                        </a:spcAft>
                      </a:pPr>
                      <a:r>
                        <a:rPr lang="en-US" sz="1400" dirty="0">
                          <a:effectLst/>
                          <a:latin typeface="Arial"/>
                          <a:ea typeface="Times New Roman"/>
                          <a:cs typeface="Times New Roman"/>
                        </a:rPr>
                        <a:t>Elections to be held when decided by the parliament or government</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 </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961262">
                <a:tc>
                  <a:txBody>
                    <a:bodyPr/>
                    <a:lstStyle/>
                    <a:p>
                      <a:pPr marR="180340">
                        <a:lnSpc>
                          <a:spcPct val="90000"/>
                        </a:lnSpc>
                        <a:spcAft>
                          <a:spcPts val="0"/>
                        </a:spcAft>
                      </a:pPr>
                      <a:r>
                        <a:rPr lang="en-US" sz="1400" b="1" dirty="0">
                          <a:effectLst/>
                          <a:latin typeface="Arial"/>
                          <a:ea typeface="Times New Roman"/>
                          <a:cs typeface="Times New Roman"/>
                        </a:rPr>
                        <a:t>Representation</a:t>
                      </a:r>
                      <a:endParaRPr lang="en-AU" sz="1400" b="1"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R="180340">
                        <a:lnSpc>
                          <a:spcPct val="90000"/>
                        </a:lnSpc>
                        <a:spcAft>
                          <a:spcPts val="0"/>
                        </a:spcAft>
                      </a:pPr>
                      <a:r>
                        <a:rPr lang="en-US" sz="1400" dirty="0">
                          <a:effectLst/>
                          <a:latin typeface="Arial"/>
                          <a:ea typeface="Times New Roman"/>
                          <a:cs typeface="Times New Roman"/>
                        </a:rPr>
                        <a:t>Based on population, with each representative responsible for a similar number of voters</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Proportional, with each representative sharing an electorate with a number of other representatives</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6FCFC"/>
                    </a:solidFill>
                  </a:tcPr>
                </a:tc>
                <a:tc>
                  <a:txBody>
                    <a:bodyPr/>
                    <a:lstStyle/>
                    <a:p>
                      <a:pPr marR="180340">
                        <a:lnSpc>
                          <a:spcPct val="90000"/>
                        </a:lnSpc>
                        <a:spcAft>
                          <a:spcPts val="0"/>
                        </a:spcAft>
                      </a:pPr>
                      <a:r>
                        <a:rPr lang="en-US" sz="1400" dirty="0">
                          <a:effectLst/>
                          <a:latin typeface="Arial"/>
                          <a:ea typeface="Times New Roman"/>
                          <a:cs typeface="Times New Roman"/>
                        </a:rPr>
                        <a:t>Based on state or local government areas, with each electorate having the same number of representatives regardless of population</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 </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730297">
                <a:tc>
                  <a:txBody>
                    <a:bodyPr/>
                    <a:lstStyle/>
                    <a:p>
                      <a:pPr marR="180340">
                        <a:lnSpc>
                          <a:spcPct val="90000"/>
                        </a:lnSpc>
                        <a:spcAft>
                          <a:spcPts val="0"/>
                        </a:spcAft>
                      </a:pPr>
                      <a:r>
                        <a:rPr lang="en-US" sz="1400" b="1" dirty="0">
                          <a:effectLst/>
                          <a:latin typeface="Arial"/>
                          <a:ea typeface="Times New Roman"/>
                          <a:cs typeface="Times New Roman"/>
                        </a:rPr>
                        <a:t>Courts</a:t>
                      </a:r>
                      <a:endParaRPr lang="en-AU" sz="1400" b="1"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R="180340">
                        <a:lnSpc>
                          <a:spcPct val="90000"/>
                        </a:lnSpc>
                        <a:spcAft>
                          <a:spcPts val="0"/>
                        </a:spcAft>
                      </a:pPr>
                      <a:r>
                        <a:rPr lang="en-US" sz="1400" dirty="0">
                          <a:effectLst/>
                          <a:latin typeface="Arial"/>
                          <a:ea typeface="Times New Roman"/>
                          <a:cs typeface="Times New Roman"/>
                        </a:rPr>
                        <a:t>Judges and justices appointed by the government or the parliament</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Judges and justices appointed by the Head of State</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6FCFC"/>
                    </a:solidFill>
                  </a:tcPr>
                </a:tc>
                <a:tc>
                  <a:txBody>
                    <a:bodyPr/>
                    <a:lstStyle/>
                    <a:p>
                      <a:pPr marR="180340">
                        <a:lnSpc>
                          <a:spcPct val="90000"/>
                        </a:lnSpc>
                        <a:spcAft>
                          <a:spcPts val="0"/>
                        </a:spcAft>
                      </a:pPr>
                      <a:r>
                        <a:rPr lang="en-US" sz="1400" dirty="0">
                          <a:effectLst/>
                          <a:latin typeface="Arial"/>
                          <a:ea typeface="Times New Roman"/>
                          <a:cs typeface="Times New Roman"/>
                        </a:rPr>
                        <a:t>Judges and justices elected by the people</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 </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93361">
                <a:tc>
                  <a:txBody>
                    <a:bodyPr/>
                    <a:lstStyle/>
                    <a:p>
                      <a:pPr marR="180340">
                        <a:lnSpc>
                          <a:spcPct val="90000"/>
                        </a:lnSpc>
                        <a:spcAft>
                          <a:spcPts val="0"/>
                        </a:spcAft>
                      </a:pPr>
                      <a:r>
                        <a:rPr lang="en-US" sz="1400" b="1" dirty="0">
                          <a:effectLst/>
                          <a:latin typeface="Arial"/>
                          <a:ea typeface="Times New Roman"/>
                          <a:cs typeface="Times New Roman"/>
                        </a:rPr>
                        <a:t>Changing the constitution</a:t>
                      </a:r>
                      <a:endParaRPr lang="en-AU" sz="1400" b="1"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R="180340">
                        <a:lnSpc>
                          <a:spcPct val="90000"/>
                        </a:lnSpc>
                        <a:spcAft>
                          <a:spcPts val="0"/>
                        </a:spcAft>
                      </a:pPr>
                      <a:r>
                        <a:rPr lang="en-US" sz="1400" dirty="0">
                          <a:effectLst/>
                          <a:latin typeface="Arial"/>
                          <a:ea typeface="Times New Roman"/>
                          <a:cs typeface="Times New Roman"/>
                        </a:rPr>
                        <a:t>Referendum of the people</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Decision of the parliament</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6FCFC"/>
                    </a:solidFill>
                  </a:tcPr>
                </a:tc>
                <a:tc>
                  <a:txBody>
                    <a:bodyPr/>
                    <a:lstStyle/>
                    <a:p>
                      <a:pPr marR="180340">
                        <a:lnSpc>
                          <a:spcPct val="90000"/>
                        </a:lnSpc>
                        <a:spcAft>
                          <a:spcPts val="0"/>
                        </a:spcAft>
                      </a:pPr>
                      <a:r>
                        <a:rPr lang="en-US" sz="1400" dirty="0">
                          <a:effectLst/>
                          <a:latin typeface="Arial"/>
                          <a:ea typeface="Times New Roman"/>
                          <a:cs typeface="Times New Roman"/>
                        </a:rPr>
                        <a:t>Decision of the Head of State</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R="180340">
                        <a:lnSpc>
                          <a:spcPct val="90000"/>
                        </a:lnSpc>
                        <a:spcAft>
                          <a:spcPts val="0"/>
                        </a:spcAft>
                      </a:pPr>
                      <a:r>
                        <a:rPr lang="en-US" sz="1400" dirty="0">
                          <a:effectLst/>
                          <a:latin typeface="Arial"/>
                          <a:ea typeface="Times New Roman"/>
                          <a:cs typeface="Times New Roman"/>
                        </a:rPr>
                        <a:t> </a:t>
                      </a:r>
                      <a:endParaRPr lang="en-AU" sz="1400" dirty="0">
                        <a:effectLst/>
                        <a:latin typeface="Arial"/>
                        <a:ea typeface="Times New Roman"/>
                        <a:cs typeface="Times New Roman"/>
                      </a:endParaRPr>
                    </a:p>
                  </a:txBody>
                  <a:tcPr marL="108000" marR="0" marT="72000" marB="7200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26634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5717425" y="1300724"/>
            <a:ext cx="5131261" cy="477276"/>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AU" sz="2800" b="1" dirty="0"/>
              <a:t>Additional resources</a:t>
            </a:r>
          </a:p>
        </p:txBody>
      </p:sp>
      <p:sp>
        <p:nvSpPr>
          <p:cNvPr id="10" name="Content Placeholder 2"/>
          <p:cNvSpPr txBox="1">
            <a:spLocks/>
          </p:cNvSpPr>
          <p:nvPr/>
        </p:nvSpPr>
        <p:spPr>
          <a:xfrm>
            <a:off x="5717425" y="1870042"/>
            <a:ext cx="5512550" cy="54622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000" dirty="0">
                <a:latin typeface="+mj-lt"/>
              </a:rPr>
              <a:t>The Constitution </a:t>
            </a:r>
          </a:p>
          <a:p>
            <a:pPr>
              <a:lnSpc>
                <a:spcPct val="100000"/>
              </a:lnSpc>
            </a:pPr>
            <a:r>
              <a:rPr lang="en-AU" sz="2000" dirty="0"/>
              <a:t>Fact sheet – </a:t>
            </a:r>
            <a:r>
              <a:rPr lang="en-AU" sz="2000" u="sng" dirty="0">
                <a:hlinkClick r:id="rId2"/>
              </a:rPr>
              <a:t>Australian Constitution</a:t>
            </a:r>
            <a:endParaRPr lang="en-AU" sz="2000" dirty="0"/>
          </a:p>
          <a:p>
            <a:pPr>
              <a:lnSpc>
                <a:spcPct val="100000"/>
              </a:lnSpc>
            </a:pPr>
            <a:r>
              <a:rPr lang="en-AU" sz="2000" dirty="0"/>
              <a:t>Website – </a:t>
            </a:r>
            <a:r>
              <a:rPr lang="en-AU" sz="2000" u="sng" dirty="0">
                <a:hlinkClick r:id="rId3"/>
              </a:rPr>
              <a:t>The Australian Constitution Online</a:t>
            </a:r>
            <a:endParaRPr lang="en-AU" sz="2000" dirty="0"/>
          </a:p>
          <a:p>
            <a:pPr>
              <a:lnSpc>
                <a:spcPct val="100000"/>
              </a:lnSpc>
            </a:pPr>
            <a:r>
              <a:rPr lang="en-AU" sz="2000" dirty="0"/>
              <a:t>In focus – </a:t>
            </a:r>
            <a:r>
              <a:rPr lang="en-AU" sz="2000" u="sng" dirty="0">
                <a:hlinkClick r:id="rId4"/>
              </a:rPr>
              <a:t>The Australian Constitution</a:t>
            </a:r>
            <a:endParaRPr lang="en-AU" sz="2000" dirty="0"/>
          </a:p>
          <a:p>
            <a:pPr>
              <a:lnSpc>
                <a:spcPct val="100000"/>
              </a:lnSpc>
            </a:pPr>
            <a:r>
              <a:rPr lang="en-AU" sz="2000" dirty="0"/>
              <a:t>Classroom activity – </a:t>
            </a:r>
            <a:r>
              <a:rPr lang="en-AU" sz="2000" u="sng" dirty="0">
                <a:hlinkClick r:id="rId5"/>
              </a:rPr>
              <a:t>Hold a referendum</a:t>
            </a:r>
            <a:endParaRPr lang="en-AU" sz="2000" dirty="0"/>
          </a:p>
          <a:p>
            <a:pPr marL="0" indent="0">
              <a:lnSpc>
                <a:spcPct val="100000"/>
              </a:lnSpc>
              <a:spcBef>
                <a:spcPts val="1633"/>
              </a:spcBef>
              <a:buFont typeface="Arial" panose="020B0604020202020204" pitchFamily="34" charset="0"/>
              <a:buNone/>
            </a:pPr>
            <a:r>
              <a:rPr lang="en-AU" sz="2000" dirty="0">
                <a:latin typeface="+mj-lt"/>
              </a:rPr>
              <a:t>Separation of powers </a:t>
            </a:r>
          </a:p>
          <a:p>
            <a:pPr>
              <a:lnSpc>
                <a:spcPct val="100000"/>
              </a:lnSpc>
            </a:pPr>
            <a:r>
              <a:rPr lang="en-AU" sz="2000" dirty="0"/>
              <a:t>Fact sheet – </a:t>
            </a:r>
            <a:r>
              <a:rPr lang="en-AU" sz="2000" u="sng" dirty="0">
                <a:hlinkClick r:id="rId6"/>
              </a:rPr>
              <a:t>Separation of Powers</a:t>
            </a:r>
            <a:endParaRPr lang="en-AU" sz="2000" dirty="0"/>
          </a:p>
          <a:p>
            <a:pPr marL="0" indent="0">
              <a:lnSpc>
                <a:spcPct val="100000"/>
              </a:lnSpc>
              <a:spcBef>
                <a:spcPts val="1633"/>
              </a:spcBef>
              <a:buFont typeface="Arial" panose="020B0604020202020204" pitchFamily="34" charset="0"/>
              <a:buNone/>
            </a:pPr>
            <a:r>
              <a:rPr lang="en-AU" sz="2000" dirty="0">
                <a:latin typeface="+mj-lt"/>
              </a:rPr>
              <a:t>Composition of Parliament</a:t>
            </a:r>
          </a:p>
          <a:p>
            <a:pPr>
              <a:lnSpc>
                <a:spcPct val="100000"/>
              </a:lnSpc>
            </a:pPr>
            <a:r>
              <a:rPr lang="en-AU" sz="2000" dirty="0"/>
              <a:t>Fact sheets – </a:t>
            </a:r>
            <a:r>
              <a:rPr lang="en-AU" sz="2000" u="sng" dirty="0">
                <a:hlinkClick r:id="rId7"/>
              </a:rPr>
              <a:t>Australian Parliament</a:t>
            </a:r>
            <a:r>
              <a:rPr lang="en-AU" sz="2000" dirty="0"/>
              <a:t>, </a:t>
            </a:r>
            <a:r>
              <a:rPr lang="en-AU" sz="2000" u="sng" dirty="0">
                <a:hlinkClick r:id="rId8"/>
              </a:rPr>
              <a:t>Governor-General</a:t>
            </a:r>
            <a:r>
              <a:rPr lang="en-AU" sz="2000" dirty="0"/>
              <a:t>, </a:t>
            </a:r>
            <a:r>
              <a:rPr lang="en-AU" sz="2000" u="sng" dirty="0">
                <a:hlinkClick r:id="rId9"/>
              </a:rPr>
              <a:t>House of Representatives</a:t>
            </a:r>
            <a:r>
              <a:rPr lang="en-AU" sz="2000" dirty="0"/>
              <a:t>, </a:t>
            </a:r>
            <a:r>
              <a:rPr lang="en-AU" sz="2000" u="sng" dirty="0">
                <a:hlinkClick r:id="rId10"/>
              </a:rPr>
              <a:t>Senate</a:t>
            </a:r>
            <a:endParaRPr lang="en-AU" sz="2000" dirty="0"/>
          </a:p>
        </p:txBody>
      </p:sp>
    </p:spTree>
    <p:extLst>
      <p:ext uri="{BB962C8B-B14F-4D97-AF65-F5344CB8AC3E}">
        <p14:creationId xmlns:p14="http://schemas.microsoft.com/office/powerpoint/2010/main" val="768514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MODULE 4</a:t>
            </a:r>
          </a:p>
        </p:txBody>
      </p:sp>
      <p:sp>
        <p:nvSpPr>
          <p:cNvPr id="5" name="Subtitle 4"/>
          <p:cNvSpPr>
            <a:spLocks noGrp="1"/>
          </p:cNvSpPr>
          <p:nvPr>
            <p:ph type="subTitle" idx="1"/>
          </p:nvPr>
        </p:nvSpPr>
        <p:spPr/>
        <p:txBody>
          <a:bodyPr/>
          <a:lstStyle/>
          <a:p>
            <a:r>
              <a:rPr lang="en-AU" dirty="0"/>
              <a:t>Three levels of government</a:t>
            </a:r>
          </a:p>
        </p:txBody>
      </p:sp>
    </p:spTree>
    <p:extLst>
      <p:ext uri="{BB962C8B-B14F-4D97-AF65-F5344CB8AC3E}">
        <p14:creationId xmlns:p14="http://schemas.microsoft.com/office/powerpoint/2010/main" val="3548805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F053B10-39E6-4B7D-B930-9FA8CB9616E4}"/>
              </a:ext>
            </a:extLst>
          </p:cNvPr>
          <p:cNvSpPr>
            <a:spLocks noGrp="1"/>
          </p:cNvSpPr>
          <p:nvPr>
            <p:ph type="body" idx="13"/>
          </p:nvPr>
        </p:nvSpPr>
        <p:spPr/>
        <p:txBody>
          <a:bodyPr/>
          <a:lstStyle/>
          <a:p>
            <a:r>
              <a:rPr lang="en-AU" dirty="0"/>
              <a:t>In this module you will learn that:</a:t>
            </a:r>
          </a:p>
          <a:p>
            <a:r>
              <a:rPr lang="en-AU" dirty="0"/>
              <a:t>Three levels of government provide different services to Australians</a:t>
            </a:r>
          </a:p>
        </p:txBody>
      </p:sp>
    </p:spTree>
    <p:extLst>
      <p:ext uri="{BB962C8B-B14F-4D97-AF65-F5344CB8AC3E}">
        <p14:creationId xmlns:p14="http://schemas.microsoft.com/office/powerpoint/2010/main" val="2027556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a:bodyPr>
          <a:lstStyle/>
          <a:p>
            <a:r>
              <a:rPr lang="en-AU" dirty="0">
                <a:hlinkClick r:id="rId2"/>
              </a:rPr>
              <a:t>Three levels of government – video</a:t>
            </a:r>
            <a:endParaRPr lang="en-AU" dirty="0"/>
          </a:p>
        </p:txBody>
      </p:sp>
      <p:sp>
        <p:nvSpPr>
          <p:cNvPr id="6" name="Content Placeholder 5">
            <a:extLst>
              <a:ext uri="{FF2B5EF4-FFF2-40B4-BE49-F238E27FC236}">
                <a16:creationId xmlns:a16="http://schemas.microsoft.com/office/drawing/2014/main" id="{440581D3-8643-4BB5-825E-09552AF76839}"/>
              </a:ext>
            </a:extLst>
          </p:cNvPr>
          <p:cNvSpPr>
            <a:spLocks noGrp="1"/>
          </p:cNvSpPr>
          <p:nvPr>
            <p:ph sz="half" idx="12"/>
          </p:nvPr>
        </p:nvSpPr>
        <p:spPr/>
        <p:txBody>
          <a:bodyPr>
            <a:noAutofit/>
          </a:bodyPr>
          <a:lstStyle/>
          <a:p>
            <a:pPr lvl="0"/>
            <a:r>
              <a:rPr lang="en-AU" dirty="0"/>
              <a:t>Why have three levels of government?</a:t>
            </a:r>
          </a:p>
          <a:p>
            <a:r>
              <a:rPr lang="en-AU" dirty="0"/>
              <a:t>What are the differences between the three levels of government?</a:t>
            </a:r>
          </a:p>
        </p:txBody>
      </p:sp>
    </p:spTree>
    <p:extLst>
      <p:ext uri="{BB962C8B-B14F-4D97-AF65-F5344CB8AC3E}">
        <p14:creationId xmlns:p14="http://schemas.microsoft.com/office/powerpoint/2010/main" val="2366131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995" y="1087432"/>
            <a:ext cx="5556996" cy="512768"/>
          </a:xfrm>
        </p:spPr>
        <p:txBody>
          <a:bodyPr/>
          <a:lstStyle/>
          <a:p>
            <a:r>
              <a:rPr lang="en-AU" dirty="0"/>
              <a:t>Why three levels?</a:t>
            </a:r>
          </a:p>
        </p:txBody>
      </p:sp>
      <p:sp>
        <p:nvSpPr>
          <p:cNvPr id="3" name="Content Placeholder 2"/>
          <p:cNvSpPr>
            <a:spLocks noGrp="1"/>
          </p:cNvSpPr>
          <p:nvPr>
            <p:ph idx="1"/>
          </p:nvPr>
        </p:nvSpPr>
        <p:spPr>
          <a:xfrm>
            <a:off x="5153025" y="1656751"/>
            <a:ext cx="5705475" cy="5568645"/>
          </a:xfrm>
        </p:spPr>
        <p:txBody>
          <a:bodyPr>
            <a:normAutofit/>
          </a:bodyPr>
          <a:lstStyle/>
          <a:p>
            <a:pPr lvl="0">
              <a:lnSpc>
                <a:spcPct val="100000"/>
              </a:lnSpc>
            </a:pPr>
            <a:r>
              <a:rPr lang="en-AU" dirty="0"/>
              <a:t>The division between federal and state government in Australian was an outcome of federation in 1901, when the six British colonies–New South Wales, Western Australia, Queensland, Victoria, South Australia and Tasmania–united to form the Commonwealth of Australia. Up until the 1850s each colony was run by a non-elected governor appointed by the British Parliament.</a:t>
            </a:r>
          </a:p>
          <a:p>
            <a:pPr>
              <a:lnSpc>
                <a:spcPct val="100000"/>
              </a:lnSpc>
            </a:pPr>
            <a:r>
              <a:rPr lang="en-AU" dirty="0"/>
              <a:t>Under the Constitution the states kept their own parliaments and most of their existing powers but the federal Parliament was given responsibility for areas that affected the whole nation. State parliaments in turn gave councils the task of looking after the particular needs of their local communities.</a:t>
            </a:r>
          </a:p>
        </p:txBody>
      </p:sp>
      <p:pic>
        <p:nvPicPr>
          <p:cNvPr id="6" name="Picture 5" descr="A close up of text on a black background&#10;&#10;Description automatically generated">
            <a:extLst>
              <a:ext uri="{FF2B5EF4-FFF2-40B4-BE49-F238E27FC236}">
                <a16:creationId xmlns:a16="http://schemas.microsoft.com/office/drawing/2014/main" id="{AEE2783E-FCCD-4A50-875B-FB610A9BC7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945" y="498046"/>
            <a:ext cx="3711812" cy="6712851"/>
          </a:xfrm>
          <a:prstGeom prst="rect">
            <a:avLst/>
          </a:prstGeom>
        </p:spPr>
      </p:pic>
    </p:spTree>
    <p:extLst>
      <p:ext uri="{BB962C8B-B14F-4D97-AF65-F5344CB8AC3E}">
        <p14:creationId xmlns:p14="http://schemas.microsoft.com/office/powerpoint/2010/main" val="2504380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1737" y="2039407"/>
            <a:ext cx="4829371" cy="1918818"/>
          </a:xfrm>
        </p:spPr>
        <p:txBody>
          <a:bodyPr>
            <a:normAutofit/>
          </a:bodyPr>
          <a:lstStyle/>
          <a:p>
            <a:r>
              <a:rPr lang="en-AU" dirty="0"/>
              <a:t>What are the differences between the three levels of government?</a:t>
            </a:r>
          </a:p>
        </p:txBody>
      </p:sp>
      <p:sp>
        <p:nvSpPr>
          <p:cNvPr id="3" name="Content Placeholder 2"/>
          <p:cNvSpPr>
            <a:spLocks noGrp="1"/>
          </p:cNvSpPr>
          <p:nvPr>
            <p:ph idx="1"/>
          </p:nvPr>
        </p:nvSpPr>
        <p:spPr>
          <a:xfrm>
            <a:off x="5371736" y="3485549"/>
            <a:ext cx="5086714" cy="3842177"/>
          </a:xfrm>
        </p:spPr>
        <p:txBody>
          <a:bodyPr>
            <a:normAutofit/>
          </a:bodyPr>
          <a:lstStyle/>
          <a:p>
            <a:pPr lvl="0">
              <a:lnSpc>
                <a:spcPct val="100000"/>
              </a:lnSpc>
            </a:pPr>
            <a:r>
              <a:rPr lang="en-AU" dirty="0"/>
              <a:t>Representatives are elected to federal parliament, state/territory parliaments and local councils in separate elections.</a:t>
            </a:r>
          </a:p>
          <a:p>
            <a:pPr lvl="0">
              <a:lnSpc>
                <a:spcPct val="100000"/>
              </a:lnSpc>
            </a:pPr>
            <a:r>
              <a:rPr lang="en-AU" dirty="0"/>
              <a:t>Each level of government generally provides different services to Australians which are suited to that level.</a:t>
            </a:r>
          </a:p>
          <a:p>
            <a:pPr marL="0" indent="0">
              <a:lnSpc>
                <a:spcPct val="100000"/>
              </a:lnSpc>
              <a:buNone/>
            </a:pPr>
            <a:endParaRPr lang="en-AU" dirty="0"/>
          </a:p>
        </p:txBody>
      </p:sp>
      <p:pic>
        <p:nvPicPr>
          <p:cNvPr id="4" name="Graphic 3">
            <a:extLst>
              <a:ext uri="{FF2B5EF4-FFF2-40B4-BE49-F238E27FC236}">
                <a16:creationId xmlns:a16="http://schemas.microsoft.com/office/drawing/2014/main" id="{5BD8F536-B68E-4936-8AFA-A0816DD351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6321" y="2039407"/>
            <a:ext cx="3246427" cy="3040306"/>
          </a:xfrm>
          <a:prstGeom prst="rect">
            <a:avLst/>
          </a:prstGeom>
        </p:spPr>
      </p:pic>
    </p:spTree>
    <p:extLst>
      <p:ext uri="{BB962C8B-B14F-4D97-AF65-F5344CB8AC3E}">
        <p14:creationId xmlns:p14="http://schemas.microsoft.com/office/powerpoint/2010/main" val="2008899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23F99F-88B9-4980-99C0-3718C4502610}"/>
              </a:ext>
            </a:extLst>
          </p:cNvPr>
          <p:cNvSpPr>
            <a:spLocks noGrp="1"/>
          </p:cNvSpPr>
          <p:nvPr>
            <p:ph type="title"/>
          </p:nvPr>
        </p:nvSpPr>
        <p:spPr/>
        <p:txBody>
          <a:bodyPr/>
          <a:lstStyle/>
          <a:p>
            <a:r>
              <a:rPr lang="en-AU" dirty="0"/>
              <a:t>Federal</a:t>
            </a:r>
          </a:p>
        </p:txBody>
      </p:sp>
      <p:sp>
        <p:nvSpPr>
          <p:cNvPr id="3" name="Content Placeholder 2"/>
          <p:cNvSpPr>
            <a:spLocks noGrp="1"/>
          </p:cNvSpPr>
          <p:nvPr>
            <p:ph sz="half" idx="2"/>
          </p:nvPr>
        </p:nvSpPr>
        <p:spPr>
          <a:xfrm>
            <a:off x="857249" y="1290916"/>
            <a:ext cx="10106025" cy="1061759"/>
          </a:xfrm>
        </p:spPr>
        <p:txBody>
          <a:bodyPr>
            <a:normAutofit/>
          </a:bodyPr>
          <a:lstStyle/>
          <a:p>
            <a:pPr lvl="0"/>
            <a:r>
              <a:rPr lang="en-AU" dirty="0"/>
              <a:t>The </a:t>
            </a:r>
            <a:r>
              <a:rPr lang="en-AU" b="1" dirty="0"/>
              <a:t>federal government</a:t>
            </a:r>
            <a:r>
              <a:rPr lang="en-AU" dirty="0"/>
              <a:t> administers laws about areas where it may be important for laws to be consistent for all Australia, including defence, immigration, trade and foreign affairs.</a:t>
            </a:r>
          </a:p>
        </p:txBody>
      </p:sp>
      <p:pic>
        <p:nvPicPr>
          <p:cNvPr id="7" name="Content Placeholder 8">
            <a:extLst>
              <a:ext uri="{FF2B5EF4-FFF2-40B4-BE49-F238E27FC236}">
                <a16:creationId xmlns:a16="http://schemas.microsoft.com/office/drawing/2014/main" id="{72B18678-CE97-4639-87D6-2C1F08B6CB3A}"/>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rcRect/>
          <a:stretch/>
        </p:blipFill>
        <p:spPr>
          <a:xfrm>
            <a:off x="1252604" y="2317761"/>
            <a:ext cx="9826144" cy="4007883"/>
          </a:xfrm>
        </p:spPr>
      </p:pic>
    </p:spTree>
    <p:extLst>
      <p:ext uri="{BB962C8B-B14F-4D97-AF65-F5344CB8AC3E}">
        <p14:creationId xmlns:p14="http://schemas.microsoft.com/office/powerpoint/2010/main" val="134903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2D10C61-F4FC-46FB-810A-11C24A691FBA}"/>
              </a:ext>
            </a:extLst>
          </p:cNvPr>
          <p:cNvSpPr>
            <a:spLocks noGrp="1"/>
          </p:cNvSpPr>
          <p:nvPr>
            <p:ph sz="half" idx="2"/>
          </p:nvPr>
        </p:nvSpPr>
        <p:spPr>
          <a:xfrm>
            <a:off x="4322389" y="5396934"/>
            <a:ext cx="5034527" cy="1204905"/>
          </a:xfrm>
        </p:spPr>
        <p:txBody>
          <a:bodyPr>
            <a:normAutofit/>
          </a:bodyPr>
          <a:lstStyle/>
          <a:p>
            <a:r>
              <a:rPr lang="en-US" dirty="0">
                <a:hlinkClick r:id="rId2"/>
              </a:rPr>
              <a:t>Democracy fact sheet</a:t>
            </a:r>
            <a:endParaRPr lang="en-US" dirty="0"/>
          </a:p>
        </p:txBody>
      </p:sp>
      <p:sp>
        <p:nvSpPr>
          <p:cNvPr id="11" name="Content Placeholder 10">
            <a:extLst>
              <a:ext uri="{FF2B5EF4-FFF2-40B4-BE49-F238E27FC236}">
                <a16:creationId xmlns:a16="http://schemas.microsoft.com/office/drawing/2014/main" id="{56AF296B-4C71-4E60-8962-E5C6DE13EBAB}"/>
              </a:ext>
            </a:extLst>
          </p:cNvPr>
          <p:cNvSpPr>
            <a:spLocks noGrp="1"/>
          </p:cNvSpPr>
          <p:nvPr>
            <p:ph sz="half" idx="12"/>
          </p:nvPr>
        </p:nvSpPr>
        <p:spPr>
          <a:xfrm>
            <a:off x="4322389" y="1942790"/>
            <a:ext cx="6569729" cy="1742799"/>
          </a:xfrm>
        </p:spPr>
        <p:txBody>
          <a:bodyPr>
            <a:normAutofit/>
          </a:bodyPr>
          <a:lstStyle/>
          <a:p>
            <a:pPr lvl="0"/>
            <a:r>
              <a:rPr lang="en-US" dirty="0"/>
              <a:t>What is a democracy?</a:t>
            </a:r>
            <a:endParaRPr lang="en-AU" dirty="0"/>
          </a:p>
          <a:p>
            <a:r>
              <a:rPr lang="en-US" dirty="0"/>
              <a:t>What democratic values are important to you?</a:t>
            </a:r>
          </a:p>
        </p:txBody>
      </p:sp>
    </p:spTree>
    <p:extLst>
      <p:ext uri="{BB962C8B-B14F-4D97-AF65-F5344CB8AC3E}">
        <p14:creationId xmlns:p14="http://schemas.microsoft.com/office/powerpoint/2010/main" val="3038832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23F99F-88B9-4980-99C0-3718C4502610}"/>
              </a:ext>
            </a:extLst>
          </p:cNvPr>
          <p:cNvSpPr>
            <a:spLocks noGrp="1"/>
          </p:cNvSpPr>
          <p:nvPr>
            <p:ph type="title"/>
          </p:nvPr>
        </p:nvSpPr>
        <p:spPr>
          <a:xfrm>
            <a:off x="889071" y="711651"/>
            <a:ext cx="4959856" cy="379546"/>
          </a:xfrm>
        </p:spPr>
        <p:txBody>
          <a:bodyPr/>
          <a:lstStyle/>
          <a:p>
            <a:r>
              <a:rPr lang="en-AU" dirty="0"/>
              <a:t>State</a:t>
            </a:r>
          </a:p>
        </p:txBody>
      </p:sp>
      <p:sp>
        <p:nvSpPr>
          <p:cNvPr id="3" name="Content Placeholder 2"/>
          <p:cNvSpPr>
            <a:spLocks noGrp="1"/>
          </p:cNvSpPr>
          <p:nvPr>
            <p:ph sz="half" idx="2"/>
          </p:nvPr>
        </p:nvSpPr>
        <p:spPr>
          <a:xfrm>
            <a:off x="890515" y="1290916"/>
            <a:ext cx="8092879" cy="851037"/>
          </a:xfrm>
        </p:spPr>
        <p:txBody>
          <a:bodyPr>
            <a:normAutofit/>
          </a:bodyPr>
          <a:lstStyle/>
          <a:p>
            <a:pPr lvl="0"/>
            <a:r>
              <a:rPr lang="en-AU" b="1" dirty="0"/>
              <a:t>State and territory governments</a:t>
            </a:r>
            <a:r>
              <a:rPr lang="en-AU" dirty="0"/>
              <a:t> make laws about matters not covered by the federal government including hospitals and schools.</a:t>
            </a:r>
          </a:p>
        </p:txBody>
      </p:sp>
      <p:pic>
        <p:nvPicPr>
          <p:cNvPr id="7" name="Content Placeholder 8">
            <a:extLst>
              <a:ext uri="{FF2B5EF4-FFF2-40B4-BE49-F238E27FC236}">
                <a16:creationId xmlns:a16="http://schemas.microsoft.com/office/drawing/2014/main" id="{72B18678-CE97-4639-87D6-2C1F08B6CB3A}"/>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rcRect/>
          <a:stretch/>
        </p:blipFill>
        <p:spPr>
          <a:xfrm>
            <a:off x="1156138" y="2316861"/>
            <a:ext cx="9904344" cy="3860036"/>
          </a:xfrm>
        </p:spPr>
      </p:pic>
    </p:spTree>
    <p:extLst>
      <p:ext uri="{BB962C8B-B14F-4D97-AF65-F5344CB8AC3E}">
        <p14:creationId xmlns:p14="http://schemas.microsoft.com/office/powerpoint/2010/main" val="2083788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23F99F-88B9-4980-99C0-3718C4502610}"/>
              </a:ext>
            </a:extLst>
          </p:cNvPr>
          <p:cNvSpPr>
            <a:spLocks noGrp="1"/>
          </p:cNvSpPr>
          <p:nvPr>
            <p:ph type="title"/>
          </p:nvPr>
        </p:nvSpPr>
        <p:spPr>
          <a:xfrm>
            <a:off x="1327221" y="711651"/>
            <a:ext cx="6289260" cy="379546"/>
          </a:xfrm>
        </p:spPr>
        <p:txBody>
          <a:bodyPr/>
          <a:lstStyle/>
          <a:p>
            <a:r>
              <a:rPr lang="en-AU" dirty="0"/>
              <a:t>Local</a:t>
            </a:r>
          </a:p>
        </p:txBody>
      </p:sp>
      <p:sp>
        <p:nvSpPr>
          <p:cNvPr id="3" name="Content Placeholder 2"/>
          <p:cNvSpPr>
            <a:spLocks noGrp="1"/>
          </p:cNvSpPr>
          <p:nvPr>
            <p:ph sz="half" idx="2"/>
          </p:nvPr>
        </p:nvSpPr>
        <p:spPr>
          <a:xfrm>
            <a:off x="1328663" y="1290916"/>
            <a:ext cx="7713622" cy="851037"/>
          </a:xfrm>
        </p:spPr>
        <p:txBody>
          <a:bodyPr>
            <a:normAutofit/>
          </a:bodyPr>
          <a:lstStyle/>
          <a:p>
            <a:pPr lvl="0"/>
            <a:r>
              <a:rPr lang="en-AU" b="1" dirty="0"/>
              <a:t>Local councils</a:t>
            </a:r>
            <a:r>
              <a:rPr lang="en-AU" dirty="0"/>
              <a:t> make by-laws to look after the needs of a local community such as town planning, pet control and rubbish.</a:t>
            </a:r>
          </a:p>
        </p:txBody>
      </p:sp>
      <p:pic>
        <p:nvPicPr>
          <p:cNvPr id="9" name="Content Placeholder 8">
            <a:extLst>
              <a:ext uri="{FF2B5EF4-FFF2-40B4-BE49-F238E27FC236}">
                <a16:creationId xmlns:a16="http://schemas.microsoft.com/office/drawing/2014/main" id="{72B18678-CE97-4639-87D6-2C1F08B6CB3A}"/>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rcRect/>
          <a:stretch/>
        </p:blipFill>
        <p:spPr>
          <a:xfrm>
            <a:off x="1703081" y="2297215"/>
            <a:ext cx="8884301" cy="4093751"/>
          </a:xfrm>
        </p:spPr>
      </p:pic>
    </p:spTree>
    <p:extLst>
      <p:ext uri="{BB962C8B-B14F-4D97-AF65-F5344CB8AC3E}">
        <p14:creationId xmlns:p14="http://schemas.microsoft.com/office/powerpoint/2010/main" val="2373450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105401" y="2285998"/>
            <a:ext cx="5467782" cy="4884418"/>
          </a:xfrm>
        </p:spPr>
        <p:txBody>
          <a:bodyPr>
            <a:normAutofit/>
          </a:bodyPr>
          <a:lstStyle/>
          <a:p>
            <a:pPr lvl="0"/>
            <a:r>
              <a:rPr lang="en-AU" dirty="0"/>
              <a:t>Sometimes responsibilities overlap. For example, local roads are provided through the cooperation of federal, state/territory and local governments. Each one contributes money towards building and maintaining roads.</a:t>
            </a:r>
          </a:p>
          <a:p>
            <a:pPr lvl="0"/>
            <a:r>
              <a:rPr lang="en-AU" dirty="0"/>
              <a:t>Under section 109 of the Constitution, if a state Parliament and the federal Parliament pass conflicting laws on the same matter, then the federal law overrides the state law. </a:t>
            </a:r>
          </a:p>
          <a:p>
            <a:endParaRPr lang="en-AU" dirty="0"/>
          </a:p>
        </p:txBody>
      </p:sp>
      <p:pic>
        <p:nvPicPr>
          <p:cNvPr id="5" name="Picture 4" descr="A picture containing cake&#10;&#10;Description automatically generated">
            <a:extLst>
              <a:ext uri="{FF2B5EF4-FFF2-40B4-BE49-F238E27FC236}">
                <a16:creationId xmlns:a16="http://schemas.microsoft.com/office/drawing/2014/main" id="{D0329FFC-350F-4447-A83A-1D353EF4F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07" y="-20546"/>
            <a:ext cx="3209633" cy="7581809"/>
          </a:xfrm>
          <a:prstGeom prst="rect">
            <a:avLst/>
          </a:prstGeom>
        </p:spPr>
      </p:pic>
    </p:spTree>
    <p:extLst>
      <p:ext uri="{BB962C8B-B14F-4D97-AF65-F5344CB8AC3E}">
        <p14:creationId xmlns:p14="http://schemas.microsoft.com/office/powerpoint/2010/main" val="3503765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711650"/>
            <a:ext cx="10628552" cy="506336"/>
          </a:xfrm>
          <a:solidFill>
            <a:schemeClr val="tx2"/>
          </a:solidFill>
        </p:spPr>
        <p:txBody>
          <a:bodyPr lIns="936000" tIns="108000" bIns="90000" anchor="ctr" anchorCtr="0"/>
          <a:lstStyle/>
          <a:p>
            <a:r>
              <a:rPr lang="en-AU" sz="3200" dirty="0">
                <a:solidFill>
                  <a:srgbClr val="FFFFFF"/>
                </a:solidFill>
              </a:rPr>
              <a:t>CLASS ACTIVITIES</a:t>
            </a:r>
          </a:p>
        </p:txBody>
      </p:sp>
      <p:sp>
        <p:nvSpPr>
          <p:cNvPr id="3" name="Content Placeholder 2"/>
          <p:cNvSpPr>
            <a:spLocks noGrp="1"/>
          </p:cNvSpPr>
          <p:nvPr>
            <p:ph sz="half" idx="1"/>
          </p:nvPr>
        </p:nvSpPr>
        <p:spPr>
          <a:xfrm>
            <a:off x="838200" y="1749754"/>
            <a:ext cx="4276725" cy="4774871"/>
          </a:xfrm>
        </p:spPr>
        <p:txBody>
          <a:bodyPr>
            <a:normAutofit/>
          </a:bodyPr>
          <a:lstStyle/>
          <a:p>
            <a:pPr marL="414680" indent="-414680">
              <a:buFont typeface="+mj-lt"/>
              <a:buAutoNum type="arabicPeriod"/>
            </a:pPr>
            <a:r>
              <a:rPr lang="en-US" dirty="0"/>
              <a:t>Play the </a:t>
            </a:r>
            <a:r>
              <a:rPr lang="en-US" dirty="0">
                <a:hlinkClick r:id="rId2"/>
              </a:rPr>
              <a:t>Federal, State, Local game</a:t>
            </a:r>
            <a:r>
              <a:rPr lang="en-US" dirty="0"/>
              <a:t> on the PEO website.</a:t>
            </a:r>
          </a:p>
          <a:p>
            <a:pPr marL="414680" indent="-414680">
              <a:buFont typeface="+mj-lt"/>
              <a:buAutoNum type="arabicPeriod"/>
            </a:pPr>
            <a:r>
              <a:rPr lang="en-US" dirty="0"/>
              <a:t>Examine the roles of the three levels of government and brainstorm the skills and qualities of a good federal representative, state representative and local representative. Are there differences between our expectations for representatives from the three levels of government?</a:t>
            </a:r>
          </a:p>
        </p:txBody>
      </p:sp>
      <p:sp>
        <p:nvSpPr>
          <p:cNvPr id="8" name="Oval 7">
            <a:extLst>
              <a:ext uri="{FF2B5EF4-FFF2-40B4-BE49-F238E27FC236}">
                <a16:creationId xmlns:a16="http://schemas.microsoft.com/office/drawing/2014/main" id="{6F960054-FA0A-4784-A1FA-E48B89A5B699}"/>
              </a:ext>
            </a:extLst>
          </p:cNvPr>
          <p:cNvSpPr/>
          <p:nvPr/>
        </p:nvSpPr>
        <p:spPr>
          <a:xfrm>
            <a:off x="725249" y="511923"/>
            <a:ext cx="876300" cy="876300"/>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5190710-5100-4EDB-9D51-62C05EDADF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3791" y="691992"/>
            <a:ext cx="523875" cy="523875"/>
          </a:xfrm>
          <a:prstGeom prst="rect">
            <a:avLst/>
          </a:prstGeom>
        </p:spPr>
      </p:pic>
      <p:pic>
        <p:nvPicPr>
          <p:cNvPr id="9" name="Content Placeholder 6">
            <a:extLst>
              <a:ext uri="{FF2B5EF4-FFF2-40B4-BE49-F238E27FC236}">
                <a16:creationId xmlns:a16="http://schemas.microsoft.com/office/drawing/2014/main" id="{CA242051-DD1F-4805-8597-F918882E6E9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49032" y="1907314"/>
            <a:ext cx="5669279" cy="4237061"/>
          </a:xfrm>
          <a:prstGeom prst="rect">
            <a:avLst/>
          </a:prstGeom>
        </p:spPr>
      </p:pic>
    </p:spTree>
    <p:extLst>
      <p:ext uri="{BB962C8B-B14F-4D97-AF65-F5344CB8AC3E}">
        <p14:creationId xmlns:p14="http://schemas.microsoft.com/office/powerpoint/2010/main" val="3312158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5726830" y="1653438"/>
            <a:ext cx="5243653" cy="37954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AU" dirty="0"/>
              <a:t>Additional resources</a:t>
            </a:r>
          </a:p>
        </p:txBody>
      </p:sp>
      <p:sp>
        <p:nvSpPr>
          <p:cNvPr id="10" name="Content Placeholder 2"/>
          <p:cNvSpPr txBox="1">
            <a:spLocks/>
          </p:cNvSpPr>
          <p:nvPr/>
        </p:nvSpPr>
        <p:spPr>
          <a:xfrm>
            <a:off x="5726830" y="2222756"/>
            <a:ext cx="5394859" cy="4492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mj-lt"/>
              </a:rPr>
              <a:t>PEO resources</a:t>
            </a:r>
          </a:p>
          <a:p>
            <a:pPr>
              <a:lnSpc>
                <a:spcPct val="100000"/>
              </a:lnSpc>
            </a:pPr>
            <a:r>
              <a:rPr lang="en-AU" dirty="0"/>
              <a:t>Fact sheet – </a:t>
            </a:r>
            <a:r>
              <a:rPr lang="en-US" u="sng" dirty="0">
                <a:hlinkClick r:id="rId2"/>
              </a:rPr>
              <a:t>The roles and responsibilities of the three levels of government</a:t>
            </a:r>
            <a:endParaRPr lang="en-US" u="sng" dirty="0"/>
          </a:p>
          <a:p>
            <a:pPr>
              <a:lnSpc>
                <a:spcPct val="100000"/>
              </a:lnSpc>
            </a:pPr>
            <a:r>
              <a:rPr lang="en-AU" dirty="0"/>
              <a:t>In focus – </a:t>
            </a:r>
            <a:r>
              <a:rPr lang="en-US" u="sng" dirty="0">
                <a:hlinkClick r:id="rId3"/>
              </a:rPr>
              <a:t>Three levels of government: governing Australia</a:t>
            </a:r>
            <a:r>
              <a:rPr lang="en-AU" dirty="0">
                <a:hlinkClick r:id="rId3"/>
              </a:rPr>
              <a:t> </a:t>
            </a:r>
            <a:endParaRPr lang="en-AU" dirty="0"/>
          </a:p>
          <a:p>
            <a:pPr>
              <a:lnSpc>
                <a:spcPct val="100000"/>
              </a:lnSpc>
            </a:pPr>
            <a:r>
              <a:rPr lang="en-AU" dirty="0"/>
              <a:t>Unit of work – </a:t>
            </a:r>
            <a:r>
              <a:rPr lang="en-AU" u="sng" dirty="0">
                <a:hlinkClick r:id="rId4"/>
              </a:rPr>
              <a:t>Year 6</a:t>
            </a:r>
            <a:endParaRPr lang="en-AU" u="sng" dirty="0"/>
          </a:p>
          <a:p>
            <a:pPr marL="0" indent="0">
              <a:lnSpc>
                <a:spcPct val="100000"/>
              </a:lnSpc>
              <a:spcBef>
                <a:spcPts val="1633"/>
              </a:spcBef>
              <a:buFont typeface="Arial" panose="020B0604020202020204" pitchFamily="34" charset="0"/>
              <a:buNone/>
            </a:pPr>
            <a:r>
              <a:rPr lang="en-AU" dirty="0">
                <a:latin typeface="+mj-lt"/>
              </a:rPr>
              <a:t>Other resources</a:t>
            </a:r>
          </a:p>
          <a:p>
            <a:pPr>
              <a:lnSpc>
                <a:spcPct val="100000"/>
              </a:lnSpc>
            </a:pPr>
            <a:r>
              <a:rPr lang="en-AU" dirty="0"/>
              <a:t>Behind the News – </a:t>
            </a:r>
            <a:r>
              <a:rPr lang="en-AU" u="sng" dirty="0">
                <a:hlinkClick r:id="rId5"/>
              </a:rPr>
              <a:t>Levels of Government</a:t>
            </a:r>
            <a:r>
              <a:rPr lang="en-AU" dirty="0"/>
              <a:t> </a:t>
            </a:r>
          </a:p>
        </p:txBody>
      </p:sp>
    </p:spTree>
    <p:extLst>
      <p:ext uri="{BB962C8B-B14F-4D97-AF65-F5344CB8AC3E}">
        <p14:creationId xmlns:p14="http://schemas.microsoft.com/office/powerpoint/2010/main" val="358951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B3A7BEB-88ED-4750-8FF4-61DD028836F4}"/>
              </a:ext>
            </a:extLst>
          </p:cNvPr>
          <p:cNvSpPr txBox="1">
            <a:spLocks/>
          </p:cNvSpPr>
          <p:nvPr/>
        </p:nvSpPr>
        <p:spPr>
          <a:xfrm>
            <a:off x="2095440" y="3295495"/>
            <a:ext cx="8001121" cy="7924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AU" sz="3600" b="0" dirty="0">
                <a:latin typeface="+mn-lt"/>
              </a:rPr>
              <a:t>Thank you for completing these modules</a:t>
            </a:r>
          </a:p>
        </p:txBody>
      </p:sp>
      <p:sp>
        <p:nvSpPr>
          <p:cNvPr id="15" name="Subtitle 2">
            <a:extLst>
              <a:ext uri="{FF2B5EF4-FFF2-40B4-BE49-F238E27FC236}">
                <a16:creationId xmlns:a16="http://schemas.microsoft.com/office/drawing/2014/main" id="{07F72A7E-8DF2-40F2-84B1-7FED318C4ED5}"/>
              </a:ext>
            </a:extLst>
          </p:cNvPr>
          <p:cNvSpPr txBox="1">
            <a:spLocks/>
          </p:cNvSpPr>
          <p:nvPr/>
        </p:nvSpPr>
        <p:spPr>
          <a:xfrm>
            <a:off x="3166098" y="4458280"/>
            <a:ext cx="5859804" cy="871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3200" dirty="0">
                <a:solidFill>
                  <a:schemeClr val="accent1"/>
                </a:solidFill>
                <a:latin typeface="+mj-lt"/>
                <a:hlinkClick r:id="rId2">
                  <a:extLst>
                    <a:ext uri="{A12FA001-AC4F-418D-AE19-62706E023703}">
                      <ahyp:hlinkClr xmlns:ahyp="http://schemas.microsoft.com/office/drawing/2018/hyperlinkcolor" val="tx"/>
                    </a:ext>
                  </a:extLst>
                </a:hlinkClick>
              </a:rPr>
              <a:t>Please complete our survey</a:t>
            </a:r>
            <a:endParaRPr lang="en-AU" sz="3200" dirty="0">
              <a:solidFill>
                <a:schemeClr val="accent1"/>
              </a:solidFill>
              <a:latin typeface="+mj-lt"/>
            </a:endParaRPr>
          </a:p>
          <a:p>
            <a:pPr marL="0" indent="0" algn="ctr">
              <a:buNone/>
            </a:pPr>
            <a:endParaRPr lang="en-AU" sz="4800" dirty="0">
              <a:latin typeface="+mj-lt"/>
            </a:endParaRPr>
          </a:p>
        </p:txBody>
      </p:sp>
      <p:pic>
        <p:nvPicPr>
          <p:cNvPr id="16" name="Picture 15">
            <a:extLst>
              <a:ext uri="{FF2B5EF4-FFF2-40B4-BE49-F238E27FC236}">
                <a16:creationId xmlns:a16="http://schemas.microsoft.com/office/drawing/2014/main" id="{AD7C52EB-DB21-489A-A10E-CE795BE0F7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64938" y="1376032"/>
            <a:ext cx="3462125" cy="1156195"/>
          </a:xfrm>
          <a:prstGeom prst="rect">
            <a:avLst/>
          </a:prstGeom>
        </p:spPr>
      </p:pic>
      <p:cxnSp>
        <p:nvCxnSpPr>
          <p:cNvPr id="17" name="Straight Connector 16">
            <a:extLst>
              <a:ext uri="{FF2B5EF4-FFF2-40B4-BE49-F238E27FC236}">
                <a16:creationId xmlns:a16="http://schemas.microsoft.com/office/drawing/2014/main" id="{4A01F58D-DB2A-491C-9B99-7E2BB69F2BDE}"/>
              </a:ext>
            </a:extLst>
          </p:cNvPr>
          <p:cNvCxnSpPr>
            <a:cxnSpLocks/>
          </p:cNvCxnSpPr>
          <p:nvPr/>
        </p:nvCxnSpPr>
        <p:spPr>
          <a:xfrm>
            <a:off x="2528452" y="4211385"/>
            <a:ext cx="7135096"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61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cs typeface="Gautami" panose="020B0502040204020203" pitchFamily="34" charset="0"/>
              </a:rPr>
              <a:t>What is democracy?</a:t>
            </a:r>
          </a:p>
        </p:txBody>
      </p:sp>
      <p:sp>
        <p:nvSpPr>
          <p:cNvPr id="7" name="Text Placeholder 6">
            <a:extLst>
              <a:ext uri="{FF2B5EF4-FFF2-40B4-BE49-F238E27FC236}">
                <a16:creationId xmlns:a16="http://schemas.microsoft.com/office/drawing/2014/main" id="{C0497526-D1DD-48F8-A22B-31509234B979}"/>
              </a:ext>
            </a:extLst>
          </p:cNvPr>
          <p:cNvSpPr>
            <a:spLocks noGrp="1"/>
          </p:cNvSpPr>
          <p:nvPr>
            <p:ph type="body" idx="1"/>
          </p:nvPr>
        </p:nvSpPr>
        <p:spPr>
          <a:xfrm>
            <a:off x="839790" y="1364064"/>
            <a:ext cx="10504840" cy="674459"/>
          </a:xfrm>
        </p:spPr>
        <p:txBody>
          <a:bodyPr/>
          <a:lstStyle/>
          <a:p>
            <a:r>
              <a:rPr lang="en-US" sz="2400" dirty="0">
                <a:cs typeface="Gautami" panose="020B0502040204020203" pitchFamily="34" charset="0"/>
              </a:rPr>
              <a:t>Put simply, democracy is a system of government where rule is by the people.</a:t>
            </a:r>
            <a:endParaRPr lang="en-AU" sz="2400" dirty="0">
              <a:cs typeface="Gautami" panose="020B0502040204020203" pitchFamily="34" charset="0"/>
            </a:endParaRPr>
          </a:p>
        </p:txBody>
      </p:sp>
      <p:sp>
        <p:nvSpPr>
          <p:cNvPr id="3" name="Content Placeholder 2"/>
          <p:cNvSpPr>
            <a:spLocks noGrp="1"/>
          </p:cNvSpPr>
          <p:nvPr>
            <p:ph sz="half" idx="2"/>
          </p:nvPr>
        </p:nvSpPr>
        <p:spPr>
          <a:xfrm>
            <a:off x="839790" y="2057399"/>
            <a:ext cx="4861763" cy="5446060"/>
          </a:xfrm>
        </p:spPr>
        <p:txBody>
          <a:bodyPr>
            <a:noAutofit/>
          </a:bodyPr>
          <a:lstStyle/>
          <a:p>
            <a:pPr lvl="0">
              <a:lnSpc>
                <a:spcPct val="100000"/>
              </a:lnSpc>
              <a:spcBef>
                <a:spcPts val="300"/>
              </a:spcBef>
              <a:spcAft>
                <a:spcPts val="300"/>
              </a:spcAft>
            </a:pPr>
            <a:r>
              <a:rPr lang="en-US" sz="2000" dirty="0">
                <a:cs typeface="Gautami" panose="020B0502040204020203" pitchFamily="34" charset="0"/>
              </a:rPr>
              <a:t>Democracy can be defined as a society in which the citizens are sovereign and control the government.</a:t>
            </a:r>
            <a:endParaRPr lang="en-AU" sz="2000" dirty="0">
              <a:cs typeface="Gautami" panose="020B0502040204020203" pitchFamily="34" charset="0"/>
            </a:endParaRPr>
          </a:p>
          <a:p>
            <a:pPr lvl="0">
              <a:lnSpc>
                <a:spcPct val="100000"/>
              </a:lnSpc>
              <a:spcBef>
                <a:spcPts val="300"/>
              </a:spcBef>
              <a:spcAft>
                <a:spcPts val="300"/>
              </a:spcAft>
            </a:pPr>
            <a:r>
              <a:rPr lang="en-US" sz="2000" dirty="0">
                <a:cs typeface="Gautami" panose="020B0502040204020203" pitchFamily="34" charset="0"/>
              </a:rPr>
              <a:t>There are many different types of democracy through the world, but Australia is both a representative democracy and a constitutional monarchy. This means eligible citizens elect candidates to carry out the business of governing on their behalf.</a:t>
            </a:r>
            <a:endParaRPr lang="en-AU" sz="2000" dirty="0">
              <a:cs typeface="Gautami" panose="020B0502040204020203" pitchFamily="34" charset="0"/>
            </a:endParaRPr>
          </a:p>
          <a:p>
            <a:pPr>
              <a:lnSpc>
                <a:spcPct val="100000"/>
              </a:lnSpc>
              <a:spcBef>
                <a:spcPts val="300"/>
              </a:spcBef>
              <a:spcAft>
                <a:spcPts val="300"/>
              </a:spcAft>
            </a:pPr>
            <a:r>
              <a:rPr lang="en-US" sz="2000" dirty="0">
                <a:cs typeface="Gautami" panose="020B0502040204020203" pitchFamily="34" charset="0"/>
              </a:rPr>
              <a:t>Our system of government draws on many of the traditions and practices of both the British and the United States systems of government.</a:t>
            </a:r>
            <a:endParaRPr lang="en-AU" sz="2000" dirty="0">
              <a:cs typeface="Gautami" panose="020B0502040204020203" pitchFamily="34" charset="0"/>
            </a:endParaRPr>
          </a:p>
        </p:txBody>
      </p:sp>
      <p:sp>
        <p:nvSpPr>
          <p:cNvPr id="8" name="Content Placeholder 7">
            <a:extLst>
              <a:ext uri="{FF2B5EF4-FFF2-40B4-BE49-F238E27FC236}">
                <a16:creationId xmlns:a16="http://schemas.microsoft.com/office/drawing/2014/main" id="{3C42B959-908F-4AAC-B339-B142EE18F897}"/>
              </a:ext>
            </a:extLst>
          </p:cNvPr>
          <p:cNvSpPr>
            <a:spLocks noGrp="1"/>
          </p:cNvSpPr>
          <p:nvPr>
            <p:ph sz="quarter" idx="4"/>
          </p:nvPr>
        </p:nvSpPr>
        <p:spPr>
          <a:xfrm>
            <a:off x="6239437" y="2057399"/>
            <a:ext cx="4276163" cy="4686643"/>
          </a:xfrm>
        </p:spPr>
        <p:txBody>
          <a:bodyPr/>
          <a:lstStyle/>
          <a:p>
            <a:pPr marL="324000" lvl="0" indent="-324000">
              <a:spcAft>
                <a:spcPts val="1200"/>
              </a:spcAft>
              <a:buClr>
                <a:schemeClr val="bg2"/>
              </a:buClr>
              <a:buSzPct val="100000"/>
              <a:buFont typeface="Wingdings 2" panose="05020102010507070707" pitchFamily="18" charset="2"/>
              <a:buChar char=""/>
            </a:pPr>
            <a:r>
              <a:rPr lang="en-US" sz="2000" dirty="0">
                <a:latin typeface="+mj-lt"/>
              </a:rPr>
              <a:t>Representative democracy:</a:t>
            </a:r>
            <a:br>
              <a:rPr lang="en-US" sz="2000" dirty="0"/>
            </a:br>
            <a:r>
              <a:rPr lang="en-US" sz="2000" dirty="0"/>
              <a:t>a system in which people vote for candidates to represent them in a parliament and make </a:t>
            </a:r>
            <a:r>
              <a:rPr lang="en-US" sz="2000" dirty="0">
                <a:hlinkClick r:id="rId2"/>
              </a:rPr>
              <a:t>laws</a:t>
            </a:r>
            <a:r>
              <a:rPr lang="en-US" sz="2000" dirty="0"/>
              <a:t> on their behalf.</a:t>
            </a:r>
          </a:p>
          <a:p>
            <a:pPr marL="324000" lvl="0" indent="-324000">
              <a:buClr>
                <a:schemeClr val="bg2"/>
              </a:buClr>
              <a:buSzPct val="100000"/>
              <a:buFont typeface="Wingdings 2" panose="05020102010507070707" pitchFamily="18" charset="2"/>
              <a:buChar char=""/>
            </a:pPr>
            <a:r>
              <a:rPr lang="en-US" sz="2000" dirty="0">
                <a:latin typeface="+mj-lt"/>
              </a:rPr>
              <a:t>Constitutional monarchy: </a:t>
            </a:r>
            <a:br>
              <a:rPr lang="en-US" sz="2000" dirty="0"/>
            </a:br>
            <a:r>
              <a:rPr lang="en-US" sz="2000" dirty="0"/>
              <a:t>a system of </a:t>
            </a:r>
            <a:r>
              <a:rPr lang="en-US" sz="2000" dirty="0">
                <a:hlinkClick r:id="rId3"/>
              </a:rPr>
              <a:t>governance</a:t>
            </a:r>
            <a:r>
              <a:rPr lang="en-US" sz="2000" dirty="0"/>
              <a:t> in which a king or queen is the head of state, but acts in accordance with a constitution and accepted practices known as conventions.</a:t>
            </a:r>
          </a:p>
          <a:p>
            <a:pPr marL="0" indent="0">
              <a:buNone/>
            </a:pPr>
            <a:endParaRPr lang="en-US" dirty="0"/>
          </a:p>
        </p:txBody>
      </p:sp>
    </p:spTree>
    <p:extLst>
      <p:ext uri="{BB962C8B-B14F-4D97-AF65-F5344CB8AC3E}">
        <p14:creationId xmlns:p14="http://schemas.microsoft.com/office/powerpoint/2010/main" val="161919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362" y="2200919"/>
            <a:ext cx="5747497" cy="659950"/>
          </a:xfrm>
        </p:spPr>
        <p:txBody>
          <a:bodyPr/>
          <a:lstStyle/>
          <a:p>
            <a:r>
              <a:rPr lang="en-AU" sz="3200" dirty="0"/>
              <a:t>What is the rule of law?</a:t>
            </a:r>
          </a:p>
        </p:txBody>
      </p:sp>
      <p:sp>
        <p:nvSpPr>
          <p:cNvPr id="3" name="Content Placeholder 2"/>
          <p:cNvSpPr>
            <a:spLocks noGrp="1"/>
          </p:cNvSpPr>
          <p:nvPr>
            <p:ph idx="1"/>
          </p:nvPr>
        </p:nvSpPr>
        <p:spPr>
          <a:xfrm>
            <a:off x="824361" y="2860869"/>
            <a:ext cx="5092345" cy="3613896"/>
          </a:xfrm>
        </p:spPr>
        <p:txBody>
          <a:bodyPr>
            <a:noAutofit/>
          </a:bodyPr>
          <a:lstStyle/>
          <a:p>
            <a:pPr marL="0" indent="0">
              <a:lnSpc>
                <a:spcPct val="110000"/>
              </a:lnSpc>
              <a:buNone/>
            </a:pPr>
            <a:r>
              <a:rPr lang="en-US" sz="2400" dirty="0"/>
              <a:t>The rule of law is one of the key ideas underpinning most democracies. </a:t>
            </a:r>
            <a:br>
              <a:rPr lang="en-US" sz="2400" dirty="0"/>
            </a:br>
            <a:r>
              <a:rPr lang="en-US" sz="2400" dirty="0"/>
              <a:t>It is the concept that both the government and the citizens know the law and are subject to it.</a:t>
            </a:r>
            <a:endParaRPr lang="en-AU" sz="2400" dirty="0"/>
          </a:p>
        </p:txBody>
      </p:sp>
      <p:pic>
        <p:nvPicPr>
          <p:cNvPr id="6" name="Graphic 5">
            <a:extLst>
              <a:ext uri="{FF2B5EF4-FFF2-40B4-BE49-F238E27FC236}">
                <a16:creationId xmlns:a16="http://schemas.microsoft.com/office/drawing/2014/main" id="{F70F9A9C-5432-463A-A251-1085E49463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8807" y="1589690"/>
            <a:ext cx="4588831" cy="3877383"/>
          </a:xfrm>
          <a:prstGeom prst="rect">
            <a:avLst/>
          </a:prstGeom>
        </p:spPr>
      </p:pic>
    </p:spTree>
    <p:extLst>
      <p:ext uri="{BB962C8B-B14F-4D97-AF65-F5344CB8AC3E}">
        <p14:creationId xmlns:p14="http://schemas.microsoft.com/office/powerpoint/2010/main" val="150107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8848" y="1281469"/>
            <a:ext cx="6598023" cy="1121166"/>
          </a:xfrm>
        </p:spPr>
        <p:txBody>
          <a:bodyPr>
            <a:noAutofit/>
          </a:bodyPr>
          <a:lstStyle/>
          <a:p>
            <a:r>
              <a:rPr lang="en-AU" sz="3200" dirty="0"/>
              <a:t>What are the key values of Australian democracy?</a:t>
            </a:r>
          </a:p>
        </p:txBody>
      </p:sp>
      <p:sp>
        <p:nvSpPr>
          <p:cNvPr id="3" name="Content Placeholder 2"/>
          <p:cNvSpPr>
            <a:spLocks noGrp="1"/>
          </p:cNvSpPr>
          <p:nvPr>
            <p:ph idx="1"/>
          </p:nvPr>
        </p:nvSpPr>
        <p:spPr>
          <a:xfrm>
            <a:off x="5398849" y="2402635"/>
            <a:ext cx="6165806" cy="4855693"/>
          </a:xfrm>
        </p:spPr>
        <p:txBody>
          <a:bodyPr>
            <a:noAutofit/>
          </a:bodyPr>
          <a:lstStyle/>
          <a:p>
            <a:pPr marL="0" indent="0">
              <a:spcAft>
                <a:spcPts val="1200"/>
              </a:spcAft>
              <a:buNone/>
            </a:pPr>
            <a:r>
              <a:rPr lang="en-US" sz="2400" dirty="0"/>
              <a:t>Australian democracy has the following core defining values:</a:t>
            </a:r>
            <a:endParaRPr lang="en-AU" sz="2400" dirty="0"/>
          </a:p>
          <a:p>
            <a:pPr marL="540000" lvl="0" indent="-540000">
              <a:spcAft>
                <a:spcPts val="600"/>
              </a:spcAft>
              <a:buSzPct val="100000"/>
              <a:buFont typeface="+mj-lt"/>
              <a:buAutoNum type="arabicPeriod"/>
            </a:pPr>
            <a:r>
              <a:rPr lang="en-US" sz="2400" dirty="0"/>
              <a:t>a rule of law for both citizens and the government</a:t>
            </a:r>
            <a:endParaRPr lang="en-AU" sz="2400" dirty="0"/>
          </a:p>
          <a:p>
            <a:pPr marL="540000" lvl="0" indent="-540000">
              <a:spcAft>
                <a:spcPts val="600"/>
              </a:spcAft>
              <a:buSzPct val="100000"/>
              <a:buFont typeface="+mj-lt"/>
              <a:buAutoNum type="arabicPeriod"/>
            </a:pPr>
            <a:r>
              <a:rPr lang="en-US" sz="2400" dirty="0"/>
              <a:t>free and franchised elections</a:t>
            </a:r>
            <a:endParaRPr lang="en-AU" sz="2400" dirty="0"/>
          </a:p>
          <a:p>
            <a:pPr marL="540000" lvl="0" indent="-540000">
              <a:spcAft>
                <a:spcPts val="600"/>
              </a:spcAft>
              <a:buSzPct val="100000"/>
              <a:buFont typeface="+mj-lt"/>
              <a:buAutoNum type="arabicPeriod"/>
            </a:pPr>
            <a:r>
              <a:rPr lang="en-US" sz="2400" dirty="0"/>
              <a:t>an inclusive and equitable society</a:t>
            </a:r>
            <a:endParaRPr lang="en-AU" sz="2400" dirty="0"/>
          </a:p>
          <a:p>
            <a:pPr marL="540000" indent="-540000">
              <a:spcAft>
                <a:spcPts val="600"/>
              </a:spcAft>
              <a:buSzPct val="100000"/>
              <a:buFont typeface="+mj-lt"/>
              <a:buAutoNum type="arabicPeriod"/>
            </a:pPr>
            <a:r>
              <a:rPr lang="en-US" sz="2400" dirty="0"/>
              <a:t>an active and engaged citizenry.</a:t>
            </a:r>
            <a:endParaRPr lang="en-AU" sz="2400" dirty="0"/>
          </a:p>
        </p:txBody>
      </p:sp>
      <p:pic>
        <p:nvPicPr>
          <p:cNvPr id="5" name="Graphic 4">
            <a:extLst>
              <a:ext uri="{FF2B5EF4-FFF2-40B4-BE49-F238E27FC236}">
                <a16:creationId xmlns:a16="http://schemas.microsoft.com/office/drawing/2014/main" id="{4C27B1DE-02A5-484A-B9CD-41028227CF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4706" y="1611265"/>
            <a:ext cx="3079376" cy="3464299"/>
          </a:xfrm>
          <a:prstGeom prst="rect">
            <a:avLst/>
          </a:prstGeom>
        </p:spPr>
      </p:pic>
    </p:spTree>
    <p:extLst>
      <p:ext uri="{BB962C8B-B14F-4D97-AF65-F5344CB8AC3E}">
        <p14:creationId xmlns:p14="http://schemas.microsoft.com/office/powerpoint/2010/main" val="88959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711650"/>
            <a:ext cx="10628552" cy="506336"/>
          </a:xfrm>
          <a:solidFill>
            <a:schemeClr val="tx2"/>
          </a:solidFill>
        </p:spPr>
        <p:txBody>
          <a:bodyPr lIns="936000" tIns="108000" bIns="54000" anchor="ctr" anchorCtr="0"/>
          <a:lstStyle/>
          <a:p>
            <a:r>
              <a:rPr lang="en-AU" sz="3200" dirty="0">
                <a:solidFill>
                  <a:srgbClr val="FFFFFF"/>
                </a:solidFill>
              </a:rPr>
              <a:t>ACTIVITY</a:t>
            </a:r>
          </a:p>
        </p:txBody>
      </p:sp>
      <p:sp>
        <p:nvSpPr>
          <p:cNvPr id="3" name="Content Placeholder 2"/>
          <p:cNvSpPr>
            <a:spLocks noGrp="1"/>
          </p:cNvSpPr>
          <p:nvPr>
            <p:ph sz="half" idx="1"/>
          </p:nvPr>
        </p:nvSpPr>
        <p:spPr>
          <a:xfrm>
            <a:off x="838200" y="1749754"/>
            <a:ext cx="5616388" cy="5924314"/>
          </a:xfrm>
        </p:spPr>
        <p:txBody>
          <a:bodyPr>
            <a:normAutofit/>
          </a:bodyPr>
          <a:lstStyle/>
          <a:p>
            <a:pPr marL="342900" lvl="0" indent="-342900">
              <a:buFont typeface="+mj-lt"/>
              <a:buAutoNum type="arabicPeriod"/>
            </a:pPr>
            <a:r>
              <a:rPr lang="en-US" sz="2000" dirty="0"/>
              <a:t>Brainstorm a list of freedoms you think are important in your community.	</a:t>
            </a:r>
            <a:endParaRPr lang="en-AU" sz="2000" dirty="0"/>
          </a:p>
          <a:p>
            <a:pPr marL="342900" lvl="0" indent="-342900">
              <a:buFont typeface="+mj-lt"/>
              <a:buAutoNum type="arabicPeriod"/>
            </a:pPr>
            <a:r>
              <a:rPr lang="en-US" sz="2000" dirty="0"/>
              <a:t>Write your responses on post-it notes (one idea per note). Place notes in no particular arrangement on a wall or whiteboard. </a:t>
            </a:r>
            <a:endParaRPr lang="en-AU" sz="2000" dirty="0"/>
          </a:p>
          <a:p>
            <a:pPr marL="342900" lvl="0" indent="-342900">
              <a:buFont typeface="+mj-lt"/>
              <a:buAutoNum type="arabicPeriod"/>
            </a:pPr>
            <a:r>
              <a:rPr lang="en-US" sz="2000" dirty="0"/>
              <a:t>Once lots of ideas have been generated, begin grouping them into similar categories. Label the categories and discuss why the ideas fit within them, how the categories relate to one another, and so on.</a:t>
            </a:r>
            <a:endParaRPr lang="en-AU" sz="2000" dirty="0"/>
          </a:p>
          <a:p>
            <a:pPr marL="0" indent="0">
              <a:buNone/>
            </a:pPr>
            <a:br>
              <a:rPr lang="en-US" sz="2000" dirty="0">
                <a:latin typeface="+mj-lt"/>
              </a:rPr>
            </a:br>
            <a:r>
              <a:rPr lang="en-US" sz="2000" dirty="0">
                <a:latin typeface="+mj-lt"/>
              </a:rPr>
              <a:t>Suggested </a:t>
            </a:r>
            <a:r>
              <a:rPr lang="en-US" sz="2000" dirty="0" err="1">
                <a:latin typeface="+mj-lt"/>
              </a:rPr>
              <a:t>categorisations</a:t>
            </a:r>
            <a:r>
              <a:rPr lang="en-US" sz="2000" dirty="0">
                <a:latin typeface="+mj-lt"/>
              </a:rPr>
              <a:t> </a:t>
            </a:r>
            <a:endParaRPr lang="en-AU" sz="2000" dirty="0">
              <a:latin typeface="+mj-lt"/>
            </a:endParaRPr>
          </a:p>
          <a:p>
            <a:pPr marL="285750" lvl="1" indent="-342000"/>
            <a:r>
              <a:rPr lang="en-US" sz="2000" dirty="0"/>
              <a:t>A scale from most important to least important</a:t>
            </a:r>
            <a:endParaRPr lang="en-AU" sz="2000" dirty="0"/>
          </a:p>
          <a:p>
            <a:pPr marL="342000" lvl="1" indent="-342000"/>
            <a:r>
              <a:rPr lang="en-US" sz="2000" dirty="0"/>
              <a:t>Grouped according to the four key values of Australian democracy (listed above)</a:t>
            </a:r>
            <a:endParaRPr lang="en-AU" sz="2000" dirty="0"/>
          </a:p>
          <a:p>
            <a:endParaRPr lang="en-AU" sz="2000" dirty="0"/>
          </a:p>
        </p:txBody>
      </p:sp>
      <p:pic>
        <p:nvPicPr>
          <p:cNvPr id="6" name="Content Placeholder 5" descr="A picture containing drawing&#10;&#10;Description automatically generated">
            <a:extLst>
              <a:ext uri="{FF2B5EF4-FFF2-40B4-BE49-F238E27FC236}">
                <a16:creationId xmlns:a16="http://schemas.microsoft.com/office/drawing/2014/main" id="{87704C52-475E-4F5D-BBB9-2AB9DFF8351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20324" y="1618035"/>
            <a:ext cx="4011612" cy="4011612"/>
          </a:xfrm>
        </p:spPr>
      </p:pic>
      <p:sp>
        <p:nvSpPr>
          <p:cNvPr id="8" name="Oval 7">
            <a:extLst>
              <a:ext uri="{FF2B5EF4-FFF2-40B4-BE49-F238E27FC236}">
                <a16:creationId xmlns:a16="http://schemas.microsoft.com/office/drawing/2014/main" id="{6F960054-FA0A-4784-A1FA-E48B89A5B699}"/>
              </a:ext>
            </a:extLst>
          </p:cNvPr>
          <p:cNvSpPr/>
          <p:nvPr/>
        </p:nvSpPr>
        <p:spPr>
          <a:xfrm>
            <a:off x="725249" y="511923"/>
            <a:ext cx="876300" cy="876300"/>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5190710-5100-4EDB-9D51-62C05EDADF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3791" y="691992"/>
            <a:ext cx="523875" cy="523875"/>
          </a:xfrm>
          <a:prstGeom prst="rect">
            <a:avLst/>
          </a:prstGeom>
        </p:spPr>
      </p:pic>
    </p:spTree>
    <p:extLst>
      <p:ext uri="{BB962C8B-B14F-4D97-AF65-F5344CB8AC3E}">
        <p14:creationId xmlns:p14="http://schemas.microsoft.com/office/powerpoint/2010/main" val="46097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5742"/>
            <a:ext cx="10515600" cy="379547"/>
          </a:xfrm>
        </p:spPr>
        <p:txBody>
          <a:bodyPr/>
          <a:lstStyle/>
          <a:p>
            <a:r>
              <a:rPr lang="en-AU" dirty="0"/>
              <a:t>Food for thought</a:t>
            </a:r>
          </a:p>
        </p:txBody>
      </p:sp>
      <p:sp>
        <p:nvSpPr>
          <p:cNvPr id="3" name="Content Placeholder 2"/>
          <p:cNvSpPr>
            <a:spLocks noGrp="1"/>
          </p:cNvSpPr>
          <p:nvPr>
            <p:ph idx="1"/>
          </p:nvPr>
        </p:nvSpPr>
        <p:spPr>
          <a:xfrm>
            <a:off x="838201" y="1827690"/>
            <a:ext cx="5966011" cy="5728768"/>
          </a:xfrm>
        </p:spPr>
        <p:txBody>
          <a:bodyPr>
            <a:normAutofit/>
          </a:bodyPr>
          <a:lstStyle/>
          <a:p>
            <a:pPr marL="396000" lvl="0" indent="-396000">
              <a:lnSpc>
                <a:spcPct val="100000"/>
              </a:lnSpc>
              <a:spcBef>
                <a:spcPts val="300"/>
              </a:spcBef>
              <a:spcAft>
                <a:spcPts val="1200"/>
              </a:spcAft>
              <a:buClr>
                <a:schemeClr val="tx2"/>
              </a:buClr>
              <a:buSzPct val="100000"/>
              <a:buFont typeface="Wingdings 3" panose="05040102010807070707" pitchFamily="18" charset="2"/>
              <a:buChar char="¢"/>
            </a:pPr>
            <a:r>
              <a:rPr lang="en-US" sz="2000" dirty="0"/>
              <a:t>What democratic values are important to you? </a:t>
            </a:r>
            <a:endParaRPr lang="en-AU" sz="2000" dirty="0"/>
          </a:p>
          <a:p>
            <a:pPr marL="396000" lvl="0" indent="-396000">
              <a:lnSpc>
                <a:spcPct val="100000"/>
              </a:lnSpc>
              <a:spcBef>
                <a:spcPts val="300"/>
              </a:spcBef>
              <a:spcAft>
                <a:spcPts val="1200"/>
              </a:spcAft>
              <a:buClr>
                <a:schemeClr val="tx2"/>
              </a:buClr>
              <a:buSzPct val="100000"/>
              <a:buFont typeface="Wingdings 3" panose="05040102010807070707" pitchFamily="18" charset="2"/>
              <a:buChar char="¢"/>
            </a:pPr>
            <a:r>
              <a:rPr lang="en-US" sz="2000" dirty="0"/>
              <a:t>Have you ever experienced living under a different system of government? </a:t>
            </a:r>
            <a:endParaRPr lang="en-AU" sz="2000" dirty="0"/>
          </a:p>
          <a:p>
            <a:pPr marL="396000" lvl="0" indent="-396000">
              <a:lnSpc>
                <a:spcPct val="100000"/>
              </a:lnSpc>
              <a:spcBef>
                <a:spcPts val="300"/>
              </a:spcBef>
              <a:spcAft>
                <a:spcPts val="1200"/>
              </a:spcAft>
              <a:buClr>
                <a:schemeClr val="tx2"/>
              </a:buClr>
              <a:buSzPct val="100000"/>
              <a:buFont typeface="Wingdings 3" panose="05040102010807070707" pitchFamily="18" charset="2"/>
              <a:buChar char="¢"/>
            </a:pPr>
            <a:r>
              <a:rPr lang="en-US" sz="2000" dirty="0"/>
              <a:t>Is democracy best for everyone? Why or why not? </a:t>
            </a:r>
            <a:endParaRPr lang="en-AU" sz="2000" dirty="0"/>
          </a:p>
          <a:p>
            <a:pPr marL="396000" lvl="0" indent="-396000">
              <a:lnSpc>
                <a:spcPct val="100000"/>
              </a:lnSpc>
              <a:spcBef>
                <a:spcPts val="300"/>
              </a:spcBef>
              <a:spcAft>
                <a:spcPts val="1200"/>
              </a:spcAft>
              <a:buClr>
                <a:schemeClr val="tx2"/>
              </a:buClr>
              <a:buSzPct val="100000"/>
              <a:buFont typeface="Wingdings 3" panose="05040102010807070707" pitchFamily="18" charset="2"/>
              <a:buChar char="¢"/>
            </a:pPr>
            <a:r>
              <a:rPr lang="en-US" sz="2000" dirty="0"/>
              <a:t>What’s more important – majority rule or individual freedom? Why? </a:t>
            </a:r>
            <a:endParaRPr lang="en-AU" sz="2000" dirty="0"/>
          </a:p>
          <a:p>
            <a:pPr marL="396000" lvl="0" indent="-396000">
              <a:lnSpc>
                <a:spcPct val="100000"/>
              </a:lnSpc>
              <a:spcBef>
                <a:spcPts val="300"/>
              </a:spcBef>
              <a:spcAft>
                <a:spcPts val="1200"/>
              </a:spcAft>
              <a:buClr>
                <a:schemeClr val="tx2"/>
              </a:buClr>
              <a:buSzPct val="100000"/>
              <a:buFont typeface="Wingdings 3" panose="05040102010807070707" pitchFamily="18" charset="2"/>
              <a:buChar char="¢"/>
            </a:pPr>
            <a:r>
              <a:rPr lang="en-US" sz="2000" dirty="0"/>
              <a:t>Why is the media important in a democracy? </a:t>
            </a:r>
            <a:endParaRPr lang="en-AU" sz="2000" dirty="0"/>
          </a:p>
          <a:p>
            <a:pPr marL="396000" lvl="0" indent="-396000">
              <a:lnSpc>
                <a:spcPct val="100000"/>
              </a:lnSpc>
              <a:spcBef>
                <a:spcPts val="300"/>
              </a:spcBef>
              <a:spcAft>
                <a:spcPts val="1200"/>
              </a:spcAft>
              <a:buClr>
                <a:schemeClr val="tx2"/>
              </a:buClr>
              <a:buSzPct val="100000"/>
              <a:buFont typeface="Wingdings 3" panose="05040102010807070707" pitchFamily="18" charset="2"/>
              <a:buChar char="¢"/>
            </a:pPr>
            <a:r>
              <a:rPr lang="en-US" sz="2000" dirty="0"/>
              <a:t>Who is responsible for Australia’s democracy? How are they responsible? </a:t>
            </a:r>
            <a:endParaRPr lang="en-AU" sz="2000" dirty="0"/>
          </a:p>
          <a:p>
            <a:pPr marL="396000" indent="-396000">
              <a:lnSpc>
                <a:spcPct val="100000"/>
              </a:lnSpc>
              <a:spcBef>
                <a:spcPts val="300"/>
              </a:spcBef>
              <a:spcAft>
                <a:spcPts val="1200"/>
              </a:spcAft>
              <a:buClr>
                <a:schemeClr val="tx2"/>
              </a:buClr>
              <a:buSzPct val="100000"/>
              <a:buFont typeface="Wingdings 3" panose="05040102010807070707" pitchFamily="18" charset="2"/>
              <a:buChar char="¢"/>
            </a:pPr>
            <a:r>
              <a:rPr lang="en-US" sz="2000" dirty="0"/>
              <a:t>Is it fair for the law to treat everyone exactly the same? </a:t>
            </a:r>
            <a:endParaRPr lang="en-AU" sz="2000" dirty="0"/>
          </a:p>
        </p:txBody>
      </p:sp>
      <p:pic>
        <p:nvPicPr>
          <p:cNvPr id="6" name="Picture 5" descr="A picture containing light&#10;&#10;Description automatically generated">
            <a:extLst>
              <a:ext uri="{FF2B5EF4-FFF2-40B4-BE49-F238E27FC236}">
                <a16:creationId xmlns:a16="http://schemas.microsoft.com/office/drawing/2014/main" id="{32FFDC14-6739-4518-A3F5-349F6A937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971" y="1655971"/>
            <a:ext cx="3317964" cy="3317966"/>
          </a:xfrm>
          <a:prstGeom prst="rect">
            <a:avLst/>
          </a:prstGeom>
        </p:spPr>
      </p:pic>
    </p:spTree>
    <p:extLst>
      <p:ext uri="{BB962C8B-B14F-4D97-AF65-F5344CB8AC3E}">
        <p14:creationId xmlns:p14="http://schemas.microsoft.com/office/powerpoint/2010/main" val="2005821678"/>
      </p:ext>
    </p:extLst>
  </p:cSld>
  <p:clrMapOvr>
    <a:masterClrMapping/>
  </p:clrMapOvr>
</p:sld>
</file>

<file path=ppt/theme/theme1.xml><?xml version="1.0" encoding="utf-8"?>
<a:theme xmlns:a="http://schemas.openxmlformats.org/drawingml/2006/main" name="Office Theme">
  <a:themeElements>
    <a:clrScheme name="PEO colours">
      <a:dk1>
        <a:srgbClr val="333132"/>
      </a:dk1>
      <a:lt1>
        <a:srgbClr val="CED2CD"/>
      </a:lt1>
      <a:dk2>
        <a:srgbClr val="007495"/>
      </a:dk2>
      <a:lt2>
        <a:srgbClr val="FFC20E"/>
      </a:lt2>
      <a:accent1>
        <a:srgbClr val="007495"/>
      </a:accent1>
      <a:accent2>
        <a:srgbClr val="333132"/>
      </a:accent2>
      <a:accent3>
        <a:srgbClr val="705B75"/>
      </a:accent3>
      <a:accent4>
        <a:srgbClr val="F99E4B"/>
      </a:accent4>
      <a:accent5>
        <a:srgbClr val="6FC9C4"/>
      </a:accent5>
      <a:accent6>
        <a:srgbClr val="A70237"/>
      </a:accent6>
      <a:hlink>
        <a:srgbClr val="00394A"/>
      </a:hlink>
      <a:folHlink>
        <a:srgbClr val="00394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2053</TotalTime>
  <Words>2990</Words>
  <Application>Microsoft Office PowerPoint</Application>
  <PresentationFormat>Custom</PresentationFormat>
  <Paragraphs>218</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Arial Black</vt:lpstr>
      <vt:lpstr>Arial Nova Light</vt:lpstr>
      <vt:lpstr>Franklin Gothic Book</vt:lpstr>
      <vt:lpstr>Franklin Gothic Medium</vt:lpstr>
      <vt:lpstr>Wingdings 2</vt:lpstr>
      <vt:lpstr>Wingdings 3</vt:lpstr>
      <vt:lpstr>Office Theme</vt:lpstr>
      <vt:lpstr>PowerPoint Presentation</vt:lpstr>
      <vt:lpstr>MODULE 1</vt:lpstr>
      <vt:lpstr>PowerPoint Presentation</vt:lpstr>
      <vt:lpstr>PowerPoint Presentation</vt:lpstr>
      <vt:lpstr>What is democracy?</vt:lpstr>
      <vt:lpstr>What is the rule of law?</vt:lpstr>
      <vt:lpstr>What are the key values of Australian democracy?</vt:lpstr>
      <vt:lpstr>ACTIVITY</vt:lpstr>
      <vt:lpstr>Food for thought</vt:lpstr>
      <vt:lpstr>PowerPoint Presentation</vt:lpstr>
      <vt:lpstr>MODULE 2</vt:lpstr>
      <vt:lpstr>PowerPoint Presentation</vt:lpstr>
      <vt:lpstr>PowerPoint Presentation</vt:lpstr>
      <vt:lpstr>Why and how Australia federated</vt:lpstr>
      <vt:lpstr>The path to federation</vt:lpstr>
      <vt:lpstr>Constitutional monarchy</vt:lpstr>
      <vt:lpstr>Separation of powers</vt:lpstr>
      <vt:lpstr>Bicameralism</vt:lpstr>
      <vt:lpstr>ACTIVITY</vt:lpstr>
      <vt:lpstr>Food for thought</vt:lpstr>
      <vt:lpstr>PowerPoint Presentation</vt:lpstr>
      <vt:lpstr>MODULE 3</vt:lpstr>
      <vt:lpstr>PowerPoint Presentation</vt:lpstr>
      <vt:lpstr>PowerPoint Presentation</vt:lpstr>
      <vt:lpstr>What is the Constitution?</vt:lpstr>
      <vt:lpstr>PowerPoint Presentation</vt:lpstr>
      <vt:lpstr>Separation of powers</vt:lpstr>
      <vt:lpstr>PowerPoint Presentation</vt:lpstr>
      <vt:lpstr>Composition of Parliament</vt:lpstr>
      <vt:lpstr>PowerPoint Presentation</vt:lpstr>
      <vt:lpstr>CLASS ACTIVITIES</vt:lpstr>
      <vt:lpstr>PowerPoint Presentation</vt:lpstr>
      <vt:lpstr>PowerPoint Presentation</vt:lpstr>
      <vt:lpstr>MODULE 4</vt:lpstr>
      <vt:lpstr>PowerPoint Presentation</vt:lpstr>
      <vt:lpstr>PowerPoint Presentation</vt:lpstr>
      <vt:lpstr>Why three levels?</vt:lpstr>
      <vt:lpstr>What are the differences between the three levels of government?</vt:lpstr>
      <vt:lpstr>Federal</vt:lpstr>
      <vt:lpstr>State</vt:lpstr>
      <vt:lpstr>Local</vt:lpstr>
      <vt:lpstr>PowerPoint Presentation</vt:lpstr>
      <vt:lpstr>CLASS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Mackay, Wendy (SEN)</dc:creator>
  <cp:lastModifiedBy>Cornish, Sally (SEN)</cp:lastModifiedBy>
  <cp:revision>133</cp:revision>
  <dcterms:created xsi:type="dcterms:W3CDTF">2020-04-21T06:50:43Z</dcterms:created>
  <dcterms:modified xsi:type="dcterms:W3CDTF">2023-02-08T22:32:26Z</dcterms:modified>
</cp:coreProperties>
</file>